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cSbLPr5NRlGHLiubHdHodYY+s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1C"/>
    <a:srgbClr val="B7FDE3"/>
    <a:srgbClr val="FFF9C5"/>
    <a:srgbClr val="3C3420"/>
    <a:srgbClr val="4E0A15"/>
    <a:srgbClr val="FFE8F4"/>
    <a:srgbClr val="EC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2 рядка 2 стовпця тексту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015304" y="1615440"/>
            <a:ext cx="4907976" cy="445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6268722" y="1615440"/>
            <a:ext cx="4975540" cy="445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2 рядки">
  <p:cSld name="2_Заголовок 2 рядки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015303" y="365125"/>
            <a:ext cx="10228959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2"/>
          </p:nvPr>
        </p:nvSpPr>
        <p:spPr>
          <a:xfrm>
            <a:off x="1026160" y="1262379"/>
            <a:ext cx="10228959" cy="504634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2 рядка">
  <p:cSld name="Заголовок 2 рядка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19174" y="365125"/>
            <a:ext cx="9801305" cy="117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56" name="Google Shape;56;p13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1 рядок_">
  <p:cSld name="Заголовок 1 рядок_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015304" y="36512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68" name="Google Shape;68;p14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1 рядок_">
  <p:cSld name="1_Заголовок 1 рядок_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015304" y="36512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80" name="Google Shape;80;p15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стовбець тексту та фото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1026160" y="368300"/>
            <a:ext cx="3860799" cy="158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5384799" y="368299"/>
            <a:ext cx="5859463" cy="57785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1026160" y="2326510"/>
            <a:ext cx="3860799" cy="382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стовбець тексту та графіка жовта">
  <p:cSld name="1 стовбець тексту та графіка жовта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17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96" name="Google Shape;96;p17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031715" y="1463040"/>
            <a:ext cx="6598497" cy="451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стовбець тексту та графіка жовта">
  <p:cSld name="1_1 стовбець тексту та графіка жовта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19" name="Google Shape;119;p18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1031715" y="1463040"/>
            <a:ext cx="6598497" cy="451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стовбець тексту та графіка синя">
  <p:cSld name="1 стовбець тексту та графіка синя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9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41" name="Google Shape;141;p19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1031715" y="1434529"/>
            <a:ext cx="6598497" cy="487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кладинка">
  <p:cSld name="Обкладинк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t="23239" r="14893" b="495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175" y="368300"/>
            <a:ext cx="3000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019176" y="2839757"/>
            <a:ext cx="6387782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_жовтий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1046480" y="1490346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046480" y="464042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026160" y="156464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026160" y="604250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 rot="10800000">
            <a:off x="0" y="6261363"/>
            <a:ext cx="542635" cy="0"/>
          </a:xfrm>
          <a:prstGeom prst="straightConnector1">
            <a:avLst/>
          </a:prstGeom>
          <a:noFill/>
          <a:ln w="38100" cap="flat" cmpd="sng">
            <a:solidFill>
              <a:srgbClr val="E6AF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6"/>
          <p:cNvSpPr/>
          <p:nvPr/>
        </p:nvSpPr>
        <p:spPr>
          <a:xfrm>
            <a:off x="472669" y="6094000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1 стр">
  <p:cSld name="Заголовок 1 стр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734560" y="1320166"/>
            <a:ext cx="6509702" cy="470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19175" y="368300"/>
            <a:ext cx="10225087" cy="4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1019175" y="1320166"/>
            <a:ext cx="3552825" cy="4705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2 рядка, текст та діаграма">
  <p:cSld name="1_Заголовок 2 рядка, текст та діаграм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015304" y="1615441"/>
            <a:ext cx="492500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>
            <a:spLocks noGrp="1"/>
          </p:cNvSpPr>
          <p:nvPr>
            <p:ph type="chart" idx="2"/>
          </p:nvPr>
        </p:nvSpPr>
        <p:spPr>
          <a:xfrm>
            <a:off x="6319263" y="1615441"/>
            <a:ext cx="4925000" cy="4023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1 рядок 2 стовпця тексту">
  <p:cSld name="Заголовок 1 рядок 2 стовпця текст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015304" y="375285"/>
            <a:ext cx="10228959" cy="52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015304" y="1192799"/>
            <a:ext cx="4904104" cy="62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019176" y="2111337"/>
            <a:ext cx="4904104" cy="382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268722" y="2111337"/>
            <a:ext cx="4975540" cy="382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268721" y="1192801"/>
            <a:ext cx="4975541" cy="62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1 рядок">
  <p:cSld name="Заголовок 1 рядок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015303" y="365125"/>
            <a:ext cx="10228959" cy="4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2 рядки">
  <p:cSld name="1_Заголовок 2 рядки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015303" y="365125"/>
            <a:ext cx="10228959" cy="107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019175" y="1229361"/>
            <a:ext cx="10225088" cy="507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0575" y="260676"/>
            <a:ext cx="577200" cy="577200"/>
          </a:xfrm>
          <a:prstGeom prst="ellipse">
            <a:avLst/>
          </a:prstGeom>
          <a:solidFill>
            <a:srgbClr val="F8B1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019175" y="365125"/>
            <a:ext cx="10225088" cy="47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642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>
            <a:spLocks noGrp="1"/>
          </p:cNvSpPr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sz="2600" b="0" dirty="0">
                <a:latin typeface="Calibri"/>
                <a:ea typeface="Calibri"/>
                <a:cs typeface="Calibri"/>
                <a:sym typeface="Calibri"/>
              </a:rPr>
              <a:t>Biweekly assessment of progress towards achieving OKRs (Jira)</a:t>
            </a:r>
            <a:endParaRPr sz="2600" b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96812" y="1195072"/>
            <a:ext cx="9294724" cy="5113653"/>
          </a:xfrm>
          <a:prstGeom prst="rect">
            <a:avLst/>
          </a:prstGeom>
          <a:solidFill>
            <a:srgbClr val="FFE8F4"/>
          </a:solidFill>
        </p:spPr>
      </p:pic>
      <p:sp>
        <p:nvSpPr>
          <p:cNvPr id="168" name="Google Shape;168;p1"/>
          <p:cNvSpPr/>
          <p:nvPr/>
        </p:nvSpPr>
        <p:spPr>
          <a:xfrm>
            <a:off x="9965525" y="133775"/>
            <a:ext cx="22059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Додаток</a:t>
            </a:r>
            <a:r>
              <a:rPr lang="ru-RU" sz="800" b="0" i="0" u="none" strike="noStrike" cap="none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br>
              <a:rPr lang="ru-RU" sz="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800" b="0" i="0" u="none" strike="noStrike" cap="none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Порядку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Національному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агентстві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питань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запобігання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корупції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методологією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Цілей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ключових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(OKR)) для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Місії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«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Будуємо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доброчесну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владу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справедливе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суспільство</a:t>
            </a:r>
            <a:r>
              <a:rPr lang="ru-RU" sz="800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br>
              <a:rPr lang="ru-RU" sz="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800" b="0" i="0" u="none" strike="noStrike" cap="none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(пункт 3 </a:t>
            </a:r>
            <a:r>
              <a:rPr lang="ru-RU" sz="800" b="0" i="0" u="none" strike="noStrike" cap="none" dirty="0" err="1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розділу</a:t>
            </a:r>
            <a:r>
              <a:rPr lang="ru-RU" sz="800" b="0" i="0" u="none" strike="noStrike" cap="none" dirty="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ІІІ)</a:t>
            </a:r>
            <a:endParaRPr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Google Shape;169;p1"/>
          <p:cNvCxnSpPr/>
          <p:nvPr/>
        </p:nvCxnSpPr>
        <p:spPr>
          <a:xfrm>
            <a:off x="3993160" y="6560191"/>
            <a:ext cx="342270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B98179-888E-4DD3-9B8E-AF8B0B39BA92}"/>
              </a:ext>
            </a:extLst>
          </p:cNvPr>
          <p:cNvSpPr txBox="1"/>
          <p:nvPr/>
        </p:nvSpPr>
        <p:spPr>
          <a:xfrm>
            <a:off x="9965525" y="112609"/>
            <a:ext cx="21436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 7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Procedure for planning the work of the National Agency on Corruption Prevention based on the Objectives and Key Results (OKR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) methodology for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the Mission "Building Integrity in Government and a Just Society (clauses 9, 10 of Section 2, paragraph 1 of Section 3)</a:t>
            </a:r>
            <a:endParaRPr lang="LID4096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43EB04-B627-4F29-BE1D-C138FCC345E3}"/>
              </a:ext>
            </a:extLst>
          </p:cNvPr>
          <p:cNvSpPr/>
          <p:nvPr/>
        </p:nvSpPr>
        <p:spPr>
          <a:xfrm>
            <a:off x="1196812" y="1764718"/>
            <a:ext cx="1772575" cy="58477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LID4096" sz="800" dirty="0">
                <a:solidFill>
                  <a:schemeClr val="bg2">
                    <a:lumMod val="75000"/>
                  </a:schemeClr>
                </a:solidFill>
              </a:rPr>
              <a:t>1.2. The NACP has introduced a culture of a learning organisation by creating a common vision and working with mental models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CD8879F-63FF-48A0-9E17-9B2092B3BBD2}"/>
              </a:ext>
            </a:extLst>
          </p:cNvPr>
          <p:cNvSpPr/>
          <p:nvPr/>
        </p:nvSpPr>
        <p:spPr>
          <a:xfrm>
            <a:off x="1334222" y="2341906"/>
            <a:ext cx="1635165" cy="46166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1.2.1. Completed 4-module training "Feedback" for managers (board-2)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F681D45-E905-4B20-8F14-D3321867085B}"/>
              </a:ext>
            </a:extLst>
          </p:cNvPr>
          <p:cNvSpPr/>
          <p:nvPr/>
        </p:nvSpPr>
        <p:spPr>
          <a:xfrm>
            <a:off x="1334222" y="2778073"/>
            <a:ext cx="1635165" cy="58477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1.2.2. A training program on "Mental models: the impact of thinking on results" was developed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1D0AAAE-B6B3-4843-A64D-B5D91146010C}"/>
              </a:ext>
            </a:extLst>
          </p:cNvPr>
          <p:cNvSpPr/>
          <p:nvPr/>
        </p:nvSpPr>
        <p:spPr>
          <a:xfrm>
            <a:off x="1334222" y="3362848"/>
            <a:ext cx="1635165" cy="1200329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1.2.3. A group (board-1 managers) was formed and training was conducted. 80% of training participants confirmed their ability to analyze their thinking and mental models that are formed in it and limit the ability to see facts from different angles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F90E12B-AFD5-4218-A4D4-B762B45F4A6C}"/>
              </a:ext>
            </a:extLst>
          </p:cNvPr>
          <p:cNvSpPr/>
          <p:nvPr/>
        </p:nvSpPr>
        <p:spPr>
          <a:xfrm>
            <a:off x="1334222" y="4563177"/>
            <a:ext cx="1635165" cy="830997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1.2.4. Conducted/organized strategic sessions on forming a common vision for employees of structural units undergoing transformation or at the request of other managers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7E6DDAF-EF1C-4E2D-8ADA-87948E4680D4}"/>
              </a:ext>
            </a:extLst>
          </p:cNvPr>
          <p:cNvSpPr/>
          <p:nvPr/>
        </p:nvSpPr>
        <p:spPr>
          <a:xfrm>
            <a:off x="1334222" y="5477728"/>
            <a:ext cx="1635165" cy="830997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1.2.6 A strategic session was held/organized to develop a common vision for top management, heads of independent structural units and key stakeholders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1DF8C3D-9E66-40D2-9DA6-8633D47BA28F}"/>
              </a:ext>
            </a:extLst>
          </p:cNvPr>
          <p:cNvSpPr/>
          <p:nvPr/>
        </p:nvSpPr>
        <p:spPr>
          <a:xfrm>
            <a:off x="3049286" y="1220929"/>
            <a:ext cx="479588" cy="215444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Type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FC207E0-7788-4BFA-BD1F-D2988F6C605E}"/>
              </a:ext>
            </a:extLst>
          </p:cNvPr>
          <p:cNvSpPr/>
          <p:nvPr/>
        </p:nvSpPr>
        <p:spPr>
          <a:xfrm>
            <a:off x="3528874" y="1223552"/>
            <a:ext cx="776796" cy="338554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% of goal completion</a:t>
            </a:r>
            <a:endParaRPr lang="LID4096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F07C75F-994F-43E2-B12A-AFC795D58903}"/>
              </a:ext>
            </a:extLst>
          </p:cNvPr>
          <p:cNvSpPr/>
          <p:nvPr/>
        </p:nvSpPr>
        <p:spPr>
          <a:xfrm>
            <a:off x="4225964" y="1189827"/>
            <a:ext cx="674510" cy="553998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value at the beginning of the period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0CACDAE-193C-47C2-B290-034EF9B1CB71}"/>
              </a:ext>
            </a:extLst>
          </p:cNvPr>
          <p:cNvSpPr/>
          <p:nvPr/>
        </p:nvSpPr>
        <p:spPr>
          <a:xfrm>
            <a:off x="4900474" y="1238941"/>
            <a:ext cx="674510" cy="32316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Current status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3843552-18B8-4B88-8103-D03CB27759D4}"/>
              </a:ext>
            </a:extLst>
          </p:cNvPr>
          <p:cNvSpPr/>
          <p:nvPr/>
        </p:nvSpPr>
        <p:spPr>
          <a:xfrm>
            <a:off x="5506919" y="1205433"/>
            <a:ext cx="674510" cy="438582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value at the end of the period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C7F10AF-D9DD-4AA4-B603-028FBCA99417}"/>
              </a:ext>
            </a:extLst>
          </p:cNvPr>
          <p:cNvSpPr/>
          <p:nvPr/>
        </p:nvSpPr>
        <p:spPr>
          <a:xfrm>
            <a:off x="6181429" y="1263141"/>
            <a:ext cx="785826" cy="32316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Unit of measurement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07E4A8FD-42EB-498E-A839-6C8D5A5D4023}"/>
              </a:ext>
            </a:extLst>
          </p:cNvPr>
          <p:cNvSpPr/>
          <p:nvPr/>
        </p:nvSpPr>
        <p:spPr>
          <a:xfrm>
            <a:off x="7021495" y="1253464"/>
            <a:ext cx="674510" cy="32316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Planned start date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1F3A9962-39AD-4228-ACE2-73A79033B19D}"/>
              </a:ext>
            </a:extLst>
          </p:cNvPr>
          <p:cNvSpPr/>
          <p:nvPr/>
        </p:nvSpPr>
        <p:spPr>
          <a:xfrm>
            <a:off x="7641765" y="1253464"/>
            <a:ext cx="674510" cy="32316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Planned end date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5B4B7C50-12CC-44CE-9976-6240950069FD}"/>
              </a:ext>
            </a:extLst>
          </p:cNvPr>
          <p:cNvSpPr/>
          <p:nvPr/>
        </p:nvSpPr>
        <p:spPr>
          <a:xfrm>
            <a:off x="9085901" y="1209235"/>
            <a:ext cx="674510" cy="323165"/>
          </a:xfrm>
          <a:prstGeom prst="rect">
            <a:avLst/>
          </a:prstGeom>
          <a:solidFill>
            <a:srgbClr val="ECF0F5"/>
          </a:solidFill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2">
                    <a:lumMod val="75000"/>
                  </a:schemeClr>
                </a:solidFill>
              </a:rPr>
              <a:t>All involved units</a:t>
            </a:r>
            <a:endParaRPr lang="LID4096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6A13E035-B828-41C7-984B-D28E12F75FCB}"/>
              </a:ext>
            </a:extLst>
          </p:cNvPr>
          <p:cNvSpPr/>
          <p:nvPr/>
        </p:nvSpPr>
        <p:spPr>
          <a:xfrm>
            <a:off x="3015581" y="1764718"/>
            <a:ext cx="674510" cy="207749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Objective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293524DB-F16D-484A-B1D4-20CB96638AF5}"/>
              </a:ext>
            </a:extLst>
          </p:cNvPr>
          <p:cNvSpPr/>
          <p:nvPr/>
        </p:nvSpPr>
        <p:spPr>
          <a:xfrm>
            <a:off x="6237087" y="1771081"/>
            <a:ext cx="674510" cy="438582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Number of achieved </a:t>
            </a:r>
            <a:r>
              <a:rPr lang="fr-FR" sz="750" b="1" dirty="0">
                <a:solidFill>
                  <a:srgbClr val="4E0A15"/>
                </a:solidFill>
              </a:rPr>
              <a:t>KRs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E953C0B5-4D55-488F-BF8D-1ED8CBF39B7B}"/>
              </a:ext>
            </a:extLst>
          </p:cNvPr>
          <p:cNvSpPr/>
          <p:nvPr/>
        </p:nvSpPr>
        <p:spPr>
          <a:xfrm>
            <a:off x="8411391" y="1733940"/>
            <a:ext cx="674510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fr-FR" sz="750" b="1" dirty="0">
                <a:solidFill>
                  <a:srgbClr val="4E0A15"/>
                </a:solidFill>
              </a:rPr>
              <a:t>KO</a:t>
            </a:r>
            <a:r>
              <a:rPr lang="en-US" sz="750" b="1" dirty="0">
                <a:solidFill>
                  <a:srgbClr val="4E0A15"/>
                </a:solidFill>
              </a:rPr>
              <a:t>ZLOVA Oksana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BB7003A-FAC5-4CEB-97E8-F2996E2F69DF}"/>
              </a:ext>
            </a:extLst>
          </p:cNvPr>
          <p:cNvSpPr/>
          <p:nvPr/>
        </p:nvSpPr>
        <p:spPr>
          <a:xfrm>
            <a:off x="9132094" y="1753176"/>
            <a:ext cx="1359441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100.</a:t>
            </a:r>
            <a:r>
              <a:rPr lang="uk-UA" sz="750" b="1" dirty="0">
                <a:solidFill>
                  <a:srgbClr val="4E0A15"/>
                </a:solidFill>
              </a:rPr>
              <a:t> </a:t>
            </a:r>
            <a:r>
              <a:rPr lang="en-GB" sz="750" b="1" dirty="0">
                <a:solidFill>
                  <a:srgbClr val="4E0A15"/>
                </a:solidFill>
              </a:rPr>
              <a:t>Human Resources Department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1E44FB4A-AD2E-428E-89A8-8EB01462E703}"/>
              </a:ext>
            </a:extLst>
          </p:cNvPr>
          <p:cNvSpPr/>
          <p:nvPr/>
        </p:nvSpPr>
        <p:spPr>
          <a:xfrm>
            <a:off x="9086031" y="3379727"/>
            <a:ext cx="1359441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100.</a:t>
            </a:r>
            <a:r>
              <a:rPr lang="uk-UA" sz="750" b="1" dirty="0">
                <a:solidFill>
                  <a:srgbClr val="4E0A15"/>
                </a:solidFill>
              </a:rPr>
              <a:t> </a:t>
            </a:r>
            <a:r>
              <a:rPr lang="en-GB" sz="750" b="1" dirty="0">
                <a:solidFill>
                  <a:srgbClr val="4E0A15"/>
                </a:solidFill>
              </a:rPr>
              <a:t>Human Resources Department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E4268412-77D5-45E7-A29D-3576579ED8BA}"/>
              </a:ext>
            </a:extLst>
          </p:cNvPr>
          <p:cNvSpPr/>
          <p:nvPr/>
        </p:nvSpPr>
        <p:spPr>
          <a:xfrm>
            <a:off x="9080690" y="4563177"/>
            <a:ext cx="1359441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100.</a:t>
            </a:r>
            <a:r>
              <a:rPr lang="uk-UA" sz="750" b="1" dirty="0">
                <a:solidFill>
                  <a:srgbClr val="4E0A15"/>
                </a:solidFill>
              </a:rPr>
              <a:t> </a:t>
            </a:r>
            <a:r>
              <a:rPr lang="en-GB" sz="750" b="1" dirty="0">
                <a:solidFill>
                  <a:srgbClr val="4E0A15"/>
                </a:solidFill>
              </a:rPr>
              <a:t>Human Resources Department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E17FC114-45AA-4F5B-B995-B51479F34C73}"/>
              </a:ext>
            </a:extLst>
          </p:cNvPr>
          <p:cNvSpPr/>
          <p:nvPr/>
        </p:nvSpPr>
        <p:spPr>
          <a:xfrm>
            <a:off x="9080689" y="5467974"/>
            <a:ext cx="1359441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100.</a:t>
            </a:r>
            <a:r>
              <a:rPr lang="uk-UA" sz="750" b="1" dirty="0">
                <a:solidFill>
                  <a:srgbClr val="4E0A15"/>
                </a:solidFill>
              </a:rPr>
              <a:t> </a:t>
            </a:r>
            <a:r>
              <a:rPr lang="en-GB" sz="750" b="1" dirty="0">
                <a:solidFill>
                  <a:srgbClr val="4E0A15"/>
                </a:solidFill>
              </a:rPr>
              <a:t>Human Resources Department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DECDF24B-56AA-42EA-B349-7E08D1A24307}"/>
              </a:ext>
            </a:extLst>
          </p:cNvPr>
          <p:cNvSpPr/>
          <p:nvPr/>
        </p:nvSpPr>
        <p:spPr>
          <a:xfrm>
            <a:off x="9132093" y="2387053"/>
            <a:ext cx="1359441" cy="323165"/>
          </a:xfrm>
          <a:prstGeom prst="rect">
            <a:avLst/>
          </a:prstGeom>
          <a:solidFill>
            <a:srgbClr val="B7FDE3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203C1C"/>
                </a:solidFill>
              </a:rPr>
              <a:t>100.</a:t>
            </a:r>
            <a:r>
              <a:rPr lang="uk-UA" sz="750" b="1" dirty="0">
                <a:solidFill>
                  <a:srgbClr val="203C1C"/>
                </a:solidFill>
              </a:rPr>
              <a:t> </a:t>
            </a:r>
            <a:r>
              <a:rPr lang="en-GB" sz="750" b="1" dirty="0">
                <a:solidFill>
                  <a:srgbClr val="203C1C"/>
                </a:solidFill>
              </a:rPr>
              <a:t>Human Resources Department</a:t>
            </a:r>
            <a:endParaRPr lang="LID4096" sz="750" b="1" dirty="0">
              <a:solidFill>
                <a:srgbClr val="203C1C"/>
              </a:solidFill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3E97737F-0B94-4A3F-A931-BFD0F9435C1A}"/>
              </a:ext>
            </a:extLst>
          </p:cNvPr>
          <p:cNvSpPr/>
          <p:nvPr/>
        </p:nvSpPr>
        <p:spPr>
          <a:xfrm>
            <a:off x="9132092" y="2838834"/>
            <a:ext cx="1359441" cy="323165"/>
          </a:xfrm>
          <a:prstGeom prst="rect">
            <a:avLst/>
          </a:prstGeom>
          <a:solidFill>
            <a:srgbClr val="FFF9C5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3C3420"/>
                </a:solidFill>
              </a:rPr>
              <a:t>100.</a:t>
            </a:r>
            <a:r>
              <a:rPr lang="uk-UA" sz="750" b="1" dirty="0">
                <a:solidFill>
                  <a:srgbClr val="3C3420"/>
                </a:solidFill>
              </a:rPr>
              <a:t> </a:t>
            </a:r>
            <a:r>
              <a:rPr lang="en-GB" sz="750" b="1" dirty="0">
                <a:solidFill>
                  <a:srgbClr val="3C3420"/>
                </a:solidFill>
              </a:rPr>
              <a:t>Human Resources Department</a:t>
            </a:r>
            <a:endParaRPr lang="LID4096" sz="750" b="1" dirty="0">
              <a:solidFill>
                <a:srgbClr val="3C3420"/>
              </a:solidFill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26C5F2E8-FBA0-493F-84BE-F45B7F0FA550}"/>
              </a:ext>
            </a:extLst>
          </p:cNvPr>
          <p:cNvSpPr/>
          <p:nvPr/>
        </p:nvSpPr>
        <p:spPr>
          <a:xfrm>
            <a:off x="8411391" y="4563885"/>
            <a:ext cx="674510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fr-FR" sz="750" b="1" dirty="0">
                <a:solidFill>
                  <a:srgbClr val="4E0A15"/>
                </a:solidFill>
              </a:rPr>
              <a:t>KO</a:t>
            </a:r>
            <a:r>
              <a:rPr lang="en-US" sz="750" b="1" dirty="0">
                <a:solidFill>
                  <a:srgbClr val="4E0A15"/>
                </a:solidFill>
              </a:rPr>
              <a:t>ZLOVA Oksana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6A7C34A6-2294-46F9-99E5-1B2AABDADA87}"/>
              </a:ext>
            </a:extLst>
          </p:cNvPr>
          <p:cNvSpPr/>
          <p:nvPr/>
        </p:nvSpPr>
        <p:spPr>
          <a:xfrm>
            <a:off x="8406179" y="5467266"/>
            <a:ext cx="674510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DROBKO Igor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FC0F258F-E93B-4A3D-8ACE-4404CFC2AEB5}"/>
              </a:ext>
            </a:extLst>
          </p:cNvPr>
          <p:cNvSpPr/>
          <p:nvPr/>
        </p:nvSpPr>
        <p:spPr>
          <a:xfrm>
            <a:off x="8438659" y="3360491"/>
            <a:ext cx="674510" cy="323165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4E0A15"/>
                </a:solidFill>
              </a:rPr>
              <a:t>ISAIEVA </a:t>
            </a:r>
            <a:r>
              <a:rPr lang="en-US" sz="750" b="1" dirty="0" err="1">
                <a:solidFill>
                  <a:srgbClr val="4E0A15"/>
                </a:solidFill>
              </a:rPr>
              <a:t>Alla</a:t>
            </a:r>
            <a:endParaRPr lang="LID4096" sz="750" b="1" dirty="0">
              <a:solidFill>
                <a:srgbClr val="4E0A15"/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7EA395C9-1086-4641-9F61-7EA8B406EB05}"/>
              </a:ext>
            </a:extLst>
          </p:cNvPr>
          <p:cNvSpPr/>
          <p:nvPr/>
        </p:nvSpPr>
        <p:spPr>
          <a:xfrm>
            <a:off x="8455247" y="2813541"/>
            <a:ext cx="674510" cy="323165"/>
          </a:xfrm>
          <a:prstGeom prst="rect">
            <a:avLst/>
          </a:prstGeom>
          <a:solidFill>
            <a:srgbClr val="FFF9C5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3C3420"/>
                </a:solidFill>
              </a:rPr>
              <a:t>ISAIEVA </a:t>
            </a:r>
            <a:r>
              <a:rPr lang="en-US" sz="750" b="1" dirty="0" err="1">
                <a:solidFill>
                  <a:srgbClr val="3C3420"/>
                </a:solidFill>
              </a:rPr>
              <a:t>Alla</a:t>
            </a:r>
            <a:endParaRPr lang="LID4096" sz="750" b="1" dirty="0">
              <a:solidFill>
                <a:srgbClr val="3C3420"/>
              </a:solidFill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72CEDB45-3893-4393-BDB4-9195D86311BE}"/>
              </a:ext>
            </a:extLst>
          </p:cNvPr>
          <p:cNvSpPr/>
          <p:nvPr/>
        </p:nvSpPr>
        <p:spPr>
          <a:xfrm>
            <a:off x="8445769" y="2361143"/>
            <a:ext cx="674510" cy="323165"/>
          </a:xfrm>
          <a:prstGeom prst="rect">
            <a:avLst/>
          </a:prstGeom>
          <a:solidFill>
            <a:srgbClr val="B7FDE3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203C1C"/>
                </a:solidFill>
              </a:rPr>
              <a:t>ISAIEVA </a:t>
            </a:r>
            <a:r>
              <a:rPr lang="en-US" sz="750" b="1" dirty="0" err="1">
                <a:solidFill>
                  <a:srgbClr val="203C1C"/>
                </a:solidFill>
              </a:rPr>
              <a:t>Alla</a:t>
            </a:r>
            <a:endParaRPr lang="LID4096" sz="750" b="1" dirty="0">
              <a:solidFill>
                <a:srgbClr val="203C1C"/>
              </a:solidFill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6D2CA3A3-EF30-49D5-9219-A4B08EF3BF1E}"/>
              </a:ext>
            </a:extLst>
          </p:cNvPr>
          <p:cNvSpPr/>
          <p:nvPr/>
        </p:nvSpPr>
        <p:spPr>
          <a:xfrm>
            <a:off x="6230332" y="2805846"/>
            <a:ext cx="776796" cy="338554"/>
          </a:xfrm>
          <a:prstGeom prst="rect">
            <a:avLst/>
          </a:prstGeom>
          <a:solidFill>
            <a:srgbClr val="FFF9C5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C3420"/>
                </a:solidFill>
              </a:rPr>
              <a:t>% of completion</a:t>
            </a:r>
            <a:endParaRPr lang="LID4096" sz="800" dirty="0">
              <a:solidFill>
                <a:srgbClr val="3C3420"/>
              </a:solidFill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4B64845E-6A69-44A8-B748-762FBF6BF64C}"/>
              </a:ext>
            </a:extLst>
          </p:cNvPr>
          <p:cNvSpPr/>
          <p:nvPr/>
        </p:nvSpPr>
        <p:spPr>
          <a:xfrm>
            <a:off x="6230332" y="3345845"/>
            <a:ext cx="776796" cy="338554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4E0A15"/>
                </a:solidFill>
              </a:rPr>
              <a:t>% of completion</a:t>
            </a:r>
            <a:endParaRPr lang="LID4096" sz="800" dirty="0">
              <a:solidFill>
                <a:srgbClr val="4E0A15"/>
              </a:solidFill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235BF227-F7D6-4CC6-B6DE-6500E53C100F}"/>
              </a:ext>
            </a:extLst>
          </p:cNvPr>
          <p:cNvSpPr/>
          <p:nvPr/>
        </p:nvSpPr>
        <p:spPr>
          <a:xfrm>
            <a:off x="6230332" y="4563177"/>
            <a:ext cx="776796" cy="338554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4E0A15"/>
                </a:solidFill>
              </a:rPr>
              <a:t>% of completion</a:t>
            </a:r>
            <a:endParaRPr lang="LID4096" sz="800" dirty="0">
              <a:solidFill>
                <a:srgbClr val="4E0A15"/>
              </a:solidFill>
            </a:endParaRP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13BC072E-191A-4B5B-81A4-7A9E9A75093D}"/>
              </a:ext>
            </a:extLst>
          </p:cNvPr>
          <p:cNvSpPr/>
          <p:nvPr/>
        </p:nvSpPr>
        <p:spPr>
          <a:xfrm>
            <a:off x="6204106" y="5467266"/>
            <a:ext cx="776796" cy="338554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4E0A15"/>
                </a:solidFill>
              </a:rPr>
              <a:t>% of completion</a:t>
            </a:r>
            <a:endParaRPr lang="LID4096" sz="800" dirty="0">
              <a:solidFill>
                <a:srgbClr val="4E0A15"/>
              </a:solidFill>
            </a:endParaRP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731CE9CE-0D86-442C-9EA0-59E8F0A90BEE}"/>
              </a:ext>
            </a:extLst>
          </p:cNvPr>
          <p:cNvSpPr/>
          <p:nvPr/>
        </p:nvSpPr>
        <p:spPr>
          <a:xfrm>
            <a:off x="3015581" y="5485227"/>
            <a:ext cx="776796" cy="215444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4E0A15"/>
                </a:solidFill>
              </a:rPr>
              <a:t>Key Result</a:t>
            </a:r>
            <a:endParaRPr lang="LID4096" sz="800" b="1" dirty="0">
              <a:solidFill>
                <a:srgbClr val="4E0A15"/>
              </a:solidFill>
            </a:endParaRP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6B39B79C-75F6-49E9-8257-1BC657AA95E2}"/>
              </a:ext>
            </a:extLst>
          </p:cNvPr>
          <p:cNvSpPr/>
          <p:nvPr/>
        </p:nvSpPr>
        <p:spPr>
          <a:xfrm>
            <a:off x="3001878" y="4617037"/>
            <a:ext cx="776796" cy="215444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4E0A15"/>
                </a:solidFill>
              </a:rPr>
              <a:t>Key Result</a:t>
            </a:r>
            <a:endParaRPr lang="LID4096" sz="800" b="1" dirty="0">
              <a:solidFill>
                <a:srgbClr val="4E0A15"/>
              </a:solidFill>
            </a:endParaRP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689C7BD9-1ADB-4744-859E-60D6DC2BC016}"/>
              </a:ext>
            </a:extLst>
          </p:cNvPr>
          <p:cNvSpPr/>
          <p:nvPr/>
        </p:nvSpPr>
        <p:spPr>
          <a:xfrm>
            <a:off x="3012561" y="3379727"/>
            <a:ext cx="776796" cy="215444"/>
          </a:xfrm>
          <a:prstGeom prst="rect">
            <a:avLst/>
          </a:prstGeom>
          <a:solidFill>
            <a:srgbClr val="FFE8F4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4E0A15"/>
                </a:solidFill>
              </a:rPr>
              <a:t>Key Result</a:t>
            </a:r>
            <a:endParaRPr lang="LID4096" sz="800" b="1" dirty="0">
              <a:solidFill>
                <a:srgbClr val="4E0A15"/>
              </a:solidFill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EE5B1792-ED05-4B7B-9463-16357C3C0491}"/>
              </a:ext>
            </a:extLst>
          </p:cNvPr>
          <p:cNvSpPr/>
          <p:nvPr/>
        </p:nvSpPr>
        <p:spPr>
          <a:xfrm>
            <a:off x="3027103" y="2838834"/>
            <a:ext cx="776796" cy="215444"/>
          </a:xfrm>
          <a:prstGeom prst="rect">
            <a:avLst/>
          </a:prstGeom>
          <a:solidFill>
            <a:srgbClr val="FFF9C5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3C3420"/>
                </a:solidFill>
              </a:rPr>
              <a:t>Key Result</a:t>
            </a:r>
            <a:endParaRPr lang="LID4096" sz="800" b="1" dirty="0">
              <a:solidFill>
                <a:srgbClr val="3C3420"/>
              </a:solidFill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70387E0F-B13C-4B49-9F6F-C0CC570887EC}"/>
              </a:ext>
            </a:extLst>
          </p:cNvPr>
          <p:cNvSpPr/>
          <p:nvPr/>
        </p:nvSpPr>
        <p:spPr>
          <a:xfrm>
            <a:off x="3035787" y="2426545"/>
            <a:ext cx="776796" cy="215444"/>
          </a:xfrm>
          <a:prstGeom prst="rect">
            <a:avLst/>
          </a:prstGeom>
          <a:solidFill>
            <a:srgbClr val="B7FDE3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03C1C"/>
                </a:solidFill>
              </a:rPr>
              <a:t>Key Result</a:t>
            </a:r>
            <a:endParaRPr lang="LID4096" sz="800" b="1" dirty="0">
              <a:solidFill>
                <a:srgbClr val="203C1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аголовок 2 стр">
  <a:themeElements>
    <a:clrScheme name="NACP">
      <a:dk1>
        <a:srgbClr val="242F6F"/>
      </a:dk1>
      <a:lt1>
        <a:srgbClr val="FFFFFF"/>
      </a:lt1>
      <a:dk2>
        <a:srgbClr val="242F6F"/>
      </a:dk2>
      <a:lt2>
        <a:srgbClr val="E6AF12"/>
      </a:lt2>
      <a:accent1>
        <a:srgbClr val="242F6F"/>
      </a:accent1>
      <a:accent2>
        <a:srgbClr val="E6AF12"/>
      </a:accent2>
      <a:accent3>
        <a:srgbClr val="000000"/>
      </a:accent3>
      <a:accent4>
        <a:srgbClr val="E6AF12"/>
      </a:accent4>
      <a:accent5>
        <a:srgbClr val="242F6F"/>
      </a:accent5>
      <a:accent6>
        <a:srgbClr val="7F7F7F"/>
      </a:accent6>
      <a:hlink>
        <a:srgbClr val="0563C1"/>
      </a:hlink>
      <a:folHlink>
        <a:srgbClr val="E6AF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367</Words>
  <Application>Microsoft Office PowerPoint</Application>
  <PresentationFormat>Широкий екран</PresentationFormat>
  <Paragraphs>42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Заголовок 2 стр</vt:lpstr>
      <vt:lpstr>Biweekly assessment of progress towards achieving OKRs (Jira)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Biweekly assessment of progress towards achieving OKRs (Jira)</dc:title>
  <dc:creator>User</dc:creator>
  <cp:lastModifiedBy>Митник Ірина Віталіївна</cp:lastModifiedBy>
  <cp:revision>5</cp:revision>
  <dcterms:created xsi:type="dcterms:W3CDTF">2023-07-03T09:33:23Z</dcterms:created>
  <dcterms:modified xsi:type="dcterms:W3CDTF">2024-01-09T15:23:32Z</dcterms:modified>
</cp:coreProperties>
</file>