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9220200" cy="7594600"/>
  <p:notesSz cx="9220200" cy="75946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296C"/>
    <a:srgbClr val="18479F"/>
    <a:srgbClr val="0072BB"/>
    <a:srgbClr val="0098C9"/>
    <a:srgbClr val="00C2CB"/>
    <a:srgbClr val="004080"/>
    <a:srgbClr val="006BA3"/>
    <a:srgbClr val="0F1755"/>
    <a:srgbClr val="0096BB"/>
    <a:srgbClr val="FAB0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950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91515" y="2354326"/>
            <a:ext cx="7837170" cy="15948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83030" y="4252976"/>
            <a:ext cx="6454140" cy="1898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61010" y="1746758"/>
            <a:ext cx="4010787" cy="50124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48403" y="1746758"/>
            <a:ext cx="4010787" cy="50124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010" y="303784"/>
            <a:ext cx="8298180" cy="12151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1010" y="1746758"/>
            <a:ext cx="8298180" cy="50124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34868" y="7062978"/>
            <a:ext cx="2950464" cy="3797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61010" y="7062978"/>
            <a:ext cx="2120646" cy="3797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638544" y="7062978"/>
            <a:ext cx="2120646" cy="3797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00" y="991459"/>
            <a:ext cx="9093199" cy="610283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390900" y="7213600"/>
            <a:ext cx="2438400" cy="12700"/>
          </a:xfrm>
          <a:custGeom>
            <a:avLst/>
            <a:gdLst/>
            <a:ahLst/>
            <a:cxnLst/>
            <a:rect l="l" t="t" r="r" b="b"/>
            <a:pathLst>
              <a:path w="2438400" h="12700">
                <a:moveTo>
                  <a:pt x="2438400" y="0"/>
                </a:moveTo>
                <a:lnTo>
                  <a:pt x="0" y="0"/>
                </a:lnTo>
                <a:lnTo>
                  <a:pt x="0" y="12700"/>
                </a:lnTo>
                <a:lnTo>
                  <a:pt x="2438400" y="12700"/>
                </a:lnTo>
                <a:lnTo>
                  <a:pt x="2438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25889" y="261540"/>
            <a:ext cx="2458243" cy="662086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FB190684-EF32-4637-A00E-44EAF9E36D8E}"/>
              </a:ext>
            </a:extLst>
          </p:cNvPr>
          <p:cNvSpPr/>
          <p:nvPr/>
        </p:nvSpPr>
        <p:spPr>
          <a:xfrm>
            <a:off x="1790700" y="2349500"/>
            <a:ext cx="7620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03F4EB-7EC3-44D0-8E27-A75169323A33}"/>
              </a:ext>
            </a:extLst>
          </p:cNvPr>
          <p:cNvSpPr txBox="1"/>
          <p:nvPr/>
        </p:nvSpPr>
        <p:spPr>
          <a:xfrm>
            <a:off x="1866900" y="2471707"/>
            <a:ext cx="685800" cy="415498"/>
          </a:xfrm>
          <a:prstGeom prst="rect">
            <a:avLst/>
          </a:prstGeom>
          <a:solidFill>
            <a:schemeClr val="bg1"/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FAB015"/>
                </a:solidFill>
              </a:rPr>
              <a:t>NACP’S VALUES</a:t>
            </a:r>
            <a:endParaRPr lang="LID4096" sz="1050" b="1" dirty="0">
              <a:solidFill>
                <a:srgbClr val="FAB015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F8AB1017-A8E9-43A3-9938-54B9E254619D}"/>
              </a:ext>
            </a:extLst>
          </p:cNvPr>
          <p:cNvSpPr/>
          <p:nvPr/>
        </p:nvSpPr>
        <p:spPr>
          <a:xfrm>
            <a:off x="2781300" y="1759397"/>
            <a:ext cx="838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61438E-AAE5-4766-A84E-04B078FB4B2A}"/>
              </a:ext>
            </a:extLst>
          </p:cNvPr>
          <p:cNvSpPr txBox="1"/>
          <p:nvPr/>
        </p:nvSpPr>
        <p:spPr>
          <a:xfrm>
            <a:off x="2552700" y="1697097"/>
            <a:ext cx="1048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96BB"/>
                </a:solidFill>
              </a:rPr>
              <a:t>Development</a:t>
            </a:r>
            <a:endParaRPr lang="LID4096" sz="1200" b="1" dirty="0">
              <a:solidFill>
                <a:srgbClr val="0096BB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E66EC596-FCDA-4936-81AB-D8ED314D09F4}"/>
              </a:ext>
            </a:extLst>
          </p:cNvPr>
          <p:cNvSpPr/>
          <p:nvPr/>
        </p:nvSpPr>
        <p:spPr>
          <a:xfrm>
            <a:off x="342900" y="2003023"/>
            <a:ext cx="11430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7F7D47-3986-45D8-9CF6-5078E2511915}"/>
              </a:ext>
            </a:extLst>
          </p:cNvPr>
          <p:cNvSpPr txBox="1"/>
          <p:nvPr/>
        </p:nvSpPr>
        <p:spPr>
          <a:xfrm>
            <a:off x="219805" y="1940723"/>
            <a:ext cx="728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C2CB"/>
                </a:solidFill>
              </a:rPr>
              <a:t>Integrity</a:t>
            </a:r>
            <a:endParaRPr lang="LID4096" sz="1200" b="1" dirty="0">
              <a:solidFill>
                <a:srgbClr val="00C2CB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5D3B589E-0246-49AB-A837-7D890D92ECDA}"/>
              </a:ext>
            </a:extLst>
          </p:cNvPr>
          <p:cNvSpPr/>
          <p:nvPr/>
        </p:nvSpPr>
        <p:spPr>
          <a:xfrm>
            <a:off x="216070" y="2857623"/>
            <a:ext cx="88883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B61603-1A51-4851-B5EE-CA0907A2E61E}"/>
              </a:ext>
            </a:extLst>
          </p:cNvPr>
          <p:cNvSpPr txBox="1"/>
          <p:nvPr/>
        </p:nvSpPr>
        <p:spPr>
          <a:xfrm>
            <a:off x="176684" y="2763156"/>
            <a:ext cx="1125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F1755"/>
                </a:solidFill>
              </a:rPr>
              <a:t>Ambitiousness</a:t>
            </a:r>
            <a:endParaRPr lang="LID4096" sz="1200" b="1" dirty="0">
              <a:solidFill>
                <a:srgbClr val="0F1755"/>
              </a:solidFill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192086BC-7EBA-4FA9-AFAB-9150ABE89A3A}"/>
              </a:ext>
            </a:extLst>
          </p:cNvPr>
          <p:cNvSpPr/>
          <p:nvPr/>
        </p:nvSpPr>
        <p:spPr>
          <a:xfrm>
            <a:off x="2933700" y="3187700"/>
            <a:ext cx="11430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CFFCCF-920E-4920-B225-C8128340F53D}"/>
              </a:ext>
            </a:extLst>
          </p:cNvPr>
          <p:cNvSpPr txBox="1"/>
          <p:nvPr/>
        </p:nvSpPr>
        <p:spPr>
          <a:xfrm>
            <a:off x="2852501" y="3125400"/>
            <a:ext cx="976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4080"/>
                </a:solidFill>
              </a:rPr>
              <a:t>Cooperation</a:t>
            </a:r>
            <a:endParaRPr lang="LID4096" sz="1200" b="1" dirty="0">
              <a:solidFill>
                <a:srgbClr val="004080"/>
              </a:solidFill>
            </a:endParaRP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395B25C3-E7C3-4B4A-AF79-8FD016C5D785}"/>
              </a:ext>
            </a:extLst>
          </p:cNvPr>
          <p:cNvSpPr/>
          <p:nvPr/>
        </p:nvSpPr>
        <p:spPr>
          <a:xfrm>
            <a:off x="3048000" y="2432044"/>
            <a:ext cx="15621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75A0DB-5DE1-476F-8314-20D2DA9D675B}"/>
              </a:ext>
            </a:extLst>
          </p:cNvPr>
          <p:cNvSpPr txBox="1"/>
          <p:nvPr/>
        </p:nvSpPr>
        <p:spPr>
          <a:xfrm>
            <a:off x="3039209" y="2292366"/>
            <a:ext cx="1621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rgbClr val="006BA3"/>
                </a:solidFill>
              </a:rPr>
              <a:t>Responsibility</a:t>
            </a:r>
            <a:r>
              <a:rPr lang="en-US" sz="1200" b="1" dirty="0">
                <a:solidFill>
                  <a:srgbClr val="004080"/>
                </a:solidFill>
              </a:rPr>
              <a:t> </a:t>
            </a:r>
          </a:p>
          <a:p>
            <a:pPr algn="r"/>
            <a:r>
              <a:rPr lang="en-US" sz="1200" b="1" dirty="0">
                <a:solidFill>
                  <a:srgbClr val="006BA3"/>
                </a:solidFill>
              </a:rPr>
              <a:t>(for quality and result)</a:t>
            </a:r>
            <a:endParaRPr lang="LID4096" sz="1200" b="1" dirty="0">
              <a:solidFill>
                <a:srgbClr val="006BA3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4150C-5F03-438F-84A1-2B9E1D4FEB83}"/>
              </a:ext>
            </a:extLst>
          </p:cNvPr>
          <p:cNvSpPr txBox="1"/>
          <p:nvPr/>
        </p:nvSpPr>
        <p:spPr>
          <a:xfrm>
            <a:off x="342900" y="4806997"/>
            <a:ext cx="3870602" cy="21544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4080"/>
                </a:solidFill>
              </a:rPr>
              <a:t>“There’s no one to blame.</a:t>
            </a:r>
          </a:p>
          <a:p>
            <a:endParaRPr lang="en-US" sz="1050" dirty="0">
              <a:solidFill>
                <a:srgbClr val="004080"/>
              </a:solidFill>
            </a:endParaRPr>
          </a:p>
          <a:p>
            <a:r>
              <a:rPr lang="en-US" sz="1050" dirty="0">
                <a:solidFill>
                  <a:srgbClr val="004080"/>
                </a:solidFill>
              </a:rPr>
              <a:t>People always tend to blame someone else for their problems </a:t>
            </a:r>
          </a:p>
          <a:p>
            <a:r>
              <a:rPr lang="en-US" sz="1050" dirty="0">
                <a:solidFill>
                  <a:srgbClr val="004080"/>
                </a:solidFill>
              </a:rPr>
              <a:t>(= growth point) - competitors, the press, market volatility, the government.</a:t>
            </a:r>
          </a:p>
          <a:p>
            <a:endParaRPr lang="en-US" sz="1050" dirty="0">
              <a:solidFill>
                <a:srgbClr val="004080"/>
              </a:solidFill>
            </a:endParaRPr>
          </a:p>
          <a:p>
            <a:r>
              <a:rPr lang="en-US" sz="1050" dirty="0">
                <a:solidFill>
                  <a:srgbClr val="004080"/>
                </a:solidFill>
              </a:rPr>
              <a:t>Systems thinking teaches us that there are no isolated factors: you are the cause of your problems (growth points) - part of a system.</a:t>
            </a:r>
          </a:p>
          <a:p>
            <a:endParaRPr lang="en-US" sz="1050" dirty="0">
              <a:solidFill>
                <a:srgbClr val="004080"/>
              </a:solidFill>
            </a:endParaRPr>
          </a:p>
          <a:p>
            <a:r>
              <a:rPr lang="en-US" sz="1050" dirty="0">
                <a:solidFill>
                  <a:srgbClr val="004080"/>
                </a:solidFill>
              </a:rPr>
              <a:t>The way out is to change the relationship with your "enemy" (yourself)”</a:t>
            </a:r>
          </a:p>
          <a:p>
            <a:endParaRPr lang="en-US" sz="1050" dirty="0">
              <a:solidFill>
                <a:srgbClr val="004080"/>
              </a:solidFill>
            </a:endParaRPr>
          </a:p>
          <a:p>
            <a:r>
              <a:rPr lang="en-US" sz="800" i="1" dirty="0">
                <a:solidFill>
                  <a:srgbClr val="004080"/>
                </a:solidFill>
              </a:rPr>
              <a:t>Peter Senge, "The Fifth Discipline. The Art and Practice of the Learning Organization"</a:t>
            </a:r>
            <a:endParaRPr lang="LID4096" sz="800" i="1" dirty="0">
              <a:solidFill>
                <a:srgbClr val="00408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AEA58C-0DB2-4783-9CCE-192B6721B792}"/>
              </a:ext>
            </a:extLst>
          </p:cNvPr>
          <p:cNvSpPr txBox="1"/>
          <p:nvPr/>
        </p:nvSpPr>
        <p:spPr>
          <a:xfrm>
            <a:off x="739498" y="969720"/>
            <a:ext cx="173700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NATIONAL AGENCY ON CORRUPTION PREVENTION</a:t>
            </a:r>
            <a:endParaRPr lang="LID4096" sz="12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640799-9CD9-420A-A9DD-8521F798EFF3}"/>
              </a:ext>
            </a:extLst>
          </p:cNvPr>
          <p:cNvSpPr txBox="1"/>
          <p:nvPr/>
        </p:nvSpPr>
        <p:spPr>
          <a:xfrm>
            <a:off x="6313189" y="218879"/>
            <a:ext cx="259080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00" dirty="0"/>
              <a:t>Annex 4 </a:t>
            </a:r>
          </a:p>
          <a:p>
            <a:r>
              <a:rPr lang="en-US" sz="700" dirty="0"/>
              <a:t>to the Procedure for planning the work of the National Agency on Corruption Prevention based on the Objectives and Key Results (OKR</a:t>
            </a:r>
            <a:r>
              <a:rPr lang="en-US" sz="700"/>
              <a:t>) methodology for </a:t>
            </a:r>
            <a:r>
              <a:rPr lang="en-US" sz="700" dirty="0"/>
              <a:t>the implementation of the Mission "Building Integrity in Government and a Just Society" (section 1, paragraph 3)</a:t>
            </a:r>
            <a:endParaRPr lang="LID4096" sz="700" dirty="0"/>
          </a:p>
        </p:txBody>
      </p: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5DDFEDB2-9186-4FFA-BAA1-BA3EBCCEF319}"/>
              </a:ext>
            </a:extLst>
          </p:cNvPr>
          <p:cNvSpPr/>
          <p:nvPr/>
        </p:nvSpPr>
        <p:spPr>
          <a:xfrm>
            <a:off x="4837840" y="1021596"/>
            <a:ext cx="3962400" cy="141957"/>
          </a:xfrm>
          <a:prstGeom prst="rect">
            <a:avLst/>
          </a:prstGeom>
          <a:solidFill>
            <a:srgbClr val="00C2CB"/>
          </a:solidFill>
          <a:ln>
            <a:solidFill>
              <a:srgbClr val="00C2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5D8F05-591A-4CB9-BD16-652713F34DF9}"/>
              </a:ext>
            </a:extLst>
          </p:cNvPr>
          <p:cNvSpPr txBox="1"/>
          <p:nvPr/>
        </p:nvSpPr>
        <p:spPr>
          <a:xfrm>
            <a:off x="4481381" y="979282"/>
            <a:ext cx="31774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Integrity</a:t>
            </a:r>
            <a:r>
              <a:rPr lang="uk-UA" sz="900" b="1" dirty="0">
                <a:solidFill>
                  <a:schemeClr val="bg1"/>
                </a:solidFill>
              </a:rPr>
              <a:t> </a:t>
            </a:r>
            <a:r>
              <a:rPr lang="en-US" sz="900" b="1" dirty="0">
                <a:solidFill>
                  <a:schemeClr val="bg1"/>
                </a:solidFill>
              </a:rPr>
              <a:t>“Behave with integrity, even when no one is looking”</a:t>
            </a:r>
            <a:endParaRPr lang="LID4096" sz="900" b="1" dirty="0">
              <a:solidFill>
                <a:schemeClr val="bg1"/>
              </a:solidFill>
            </a:endParaRPr>
          </a:p>
        </p:txBody>
      </p:sp>
      <p:sp>
        <p:nvSpPr>
          <p:cNvPr id="27" name="Прямокутник 26">
            <a:extLst>
              <a:ext uri="{FF2B5EF4-FFF2-40B4-BE49-F238E27FC236}">
                <a16:creationId xmlns:a16="http://schemas.microsoft.com/office/drawing/2014/main" id="{77E1AFBA-AFF4-4E4A-8A6E-429DF7BAC671}"/>
              </a:ext>
            </a:extLst>
          </p:cNvPr>
          <p:cNvSpPr/>
          <p:nvPr/>
        </p:nvSpPr>
        <p:spPr>
          <a:xfrm>
            <a:off x="4899212" y="2124420"/>
            <a:ext cx="3962400" cy="141957"/>
          </a:xfrm>
          <a:prstGeom prst="rect">
            <a:avLst/>
          </a:prstGeom>
          <a:solidFill>
            <a:srgbClr val="0098C9"/>
          </a:solidFill>
          <a:ln>
            <a:solidFill>
              <a:srgbClr val="0098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DD2C56C-9A0E-4311-9337-B6B98713F03D}"/>
              </a:ext>
            </a:extLst>
          </p:cNvPr>
          <p:cNvSpPr txBox="1"/>
          <p:nvPr/>
        </p:nvSpPr>
        <p:spPr>
          <a:xfrm>
            <a:off x="4762500" y="2068440"/>
            <a:ext cx="23374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Cooperation “Together, we can do anything”</a:t>
            </a:r>
            <a:endParaRPr lang="LID4096" sz="900" b="1" dirty="0">
              <a:solidFill>
                <a:schemeClr val="bg1"/>
              </a:solidFill>
            </a:endParaRPr>
          </a:p>
        </p:txBody>
      </p:sp>
      <p:sp>
        <p:nvSpPr>
          <p:cNvPr id="29" name="Прямокутник 28">
            <a:extLst>
              <a:ext uri="{FF2B5EF4-FFF2-40B4-BE49-F238E27FC236}">
                <a16:creationId xmlns:a16="http://schemas.microsoft.com/office/drawing/2014/main" id="{6D257CC0-6095-4ED9-AEEC-75B58A005720}"/>
              </a:ext>
            </a:extLst>
          </p:cNvPr>
          <p:cNvSpPr/>
          <p:nvPr/>
        </p:nvSpPr>
        <p:spPr>
          <a:xfrm>
            <a:off x="4660935" y="3191951"/>
            <a:ext cx="3962400" cy="276999"/>
          </a:xfrm>
          <a:prstGeom prst="rect">
            <a:avLst/>
          </a:prstGeom>
          <a:solidFill>
            <a:srgbClr val="0072BB"/>
          </a:solidFill>
          <a:ln>
            <a:solidFill>
              <a:srgbClr val="0072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8" name="Прямокутник 27">
            <a:extLst>
              <a:ext uri="{FF2B5EF4-FFF2-40B4-BE49-F238E27FC236}">
                <a16:creationId xmlns:a16="http://schemas.microsoft.com/office/drawing/2014/main" id="{2CD5ED0A-3900-455F-99BD-DD0A62BF3AFB}"/>
              </a:ext>
            </a:extLst>
          </p:cNvPr>
          <p:cNvSpPr/>
          <p:nvPr/>
        </p:nvSpPr>
        <p:spPr>
          <a:xfrm>
            <a:off x="4512024" y="3145784"/>
            <a:ext cx="2838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R</a:t>
            </a:r>
            <a:r>
              <a:rPr lang="LID4096" sz="900" b="1" dirty="0">
                <a:solidFill>
                  <a:schemeClr val="bg1"/>
                </a:solidFill>
              </a:rPr>
              <a:t>esponsibility (for quality and results) </a:t>
            </a:r>
            <a:endParaRPr lang="uk-UA" sz="900" b="1" dirty="0">
              <a:solidFill>
                <a:schemeClr val="bg1"/>
              </a:solidFill>
            </a:endParaRPr>
          </a:p>
          <a:p>
            <a:r>
              <a:rPr lang="LID4096" sz="900" b="1" dirty="0">
                <a:solidFill>
                  <a:schemeClr val="bg1"/>
                </a:solidFill>
              </a:rPr>
              <a:t>"No imitation. We change the essence, not the form"</a:t>
            </a:r>
          </a:p>
        </p:txBody>
      </p:sp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id="{EC19EE6C-7CC9-423B-A66F-D35246320F01}"/>
              </a:ext>
            </a:extLst>
          </p:cNvPr>
          <p:cNvSpPr/>
          <p:nvPr/>
        </p:nvSpPr>
        <p:spPr>
          <a:xfrm>
            <a:off x="4899212" y="4369711"/>
            <a:ext cx="3962400" cy="141957"/>
          </a:xfrm>
          <a:prstGeom prst="rect">
            <a:avLst/>
          </a:prstGeom>
          <a:solidFill>
            <a:srgbClr val="18479F"/>
          </a:solidFill>
          <a:ln>
            <a:solidFill>
              <a:srgbClr val="1847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FFC4149-C5F5-4F63-9BCA-DE416D63C320}"/>
              </a:ext>
            </a:extLst>
          </p:cNvPr>
          <p:cNvSpPr txBox="1"/>
          <p:nvPr/>
        </p:nvSpPr>
        <p:spPr>
          <a:xfrm>
            <a:off x="4762500" y="4325273"/>
            <a:ext cx="24769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Development “Be better tomorrow than today”</a:t>
            </a:r>
            <a:endParaRPr lang="LID4096" sz="900" b="1" dirty="0">
              <a:solidFill>
                <a:schemeClr val="bg1"/>
              </a:solidFill>
            </a:endParaRPr>
          </a:p>
        </p:txBody>
      </p:sp>
      <p:sp>
        <p:nvSpPr>
          <p:cNvPr id="32" name="Прямокутник 31">
            <a:extLst>
              <a:ext uri="{FF2B5EF4-FFF2-40B4-BE49-F238E27FC236}">
                <a16:creationId xmlns:a16="http://schemas.microsoft.com/office/drawing/2014/main" id="{C0800111-CBC3-46FB-B627-14C45F9BD685}"/>
              </a:ext>
            </a:extLst>
          </p:cNvPr>
          <p:cNvSpPr/>
          <p:nvPr/>
        </p:nvSpPr>
        <p:spPr>
          <a:xfrm>
            <a:off x="4703900" y="5887474"/>
            <a:ext cx="3962400" cy="141957"/>
          </a:xfrm>
          <a:prstGeom prst="rect">
            <a:avLst/>
          </a:prstGeom>
          <a:solidFill>
            <a:srgbClr val="08296C"/>
          </a:solidFill>
          <a:ln>
            <a:solidFill>
              <a:srgbClr val="0829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0BB1B5D-F17B-4856-96AC-9D2B791D6FC7}"/>
              </a:ext>
            </a:extLst>
          </p:cNvPr>
          <p:cNvSpPr txBox="1"/>
          <p:nvPr/>
        </p:nvSpPr>
        <p:spPr>
          <a:xfrm>
            <a:off x="4481381" y="5843036"/>
            <a:ext cx="25122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Ambitiousness “Who but us? When if not now?”</a:t>
            </a:r>
            <a:endParaRPr lang="LID4096" sz="900" b="1" dirty="0">
              <a:solidFill>
                <a:schemeClr val="bg1"/>
              </a:solidFill>
            </a:endParaRPr>
          </a:p>
        </p:txBody>
      </p:sp>
      <p:sp>
        <p:nvSpPr>
          <p:cNvPr id="34" name="Прямокутник 33">
            <a:extLst>
              <a:ext uri="{FF2B5EF4-FFF2-40B4-BE49-F238E27FC236}">
                <a16:creationId xmlns:a16="http://schemas.microsoft.com/office/drawing/2014/main" id="{D25C4DE0-AD56-481E-BFC8-E8801377E326}"/>
              </a:ext>
            </a:extLst>
          </p:cNvPr>
          <p:cNvSpPr/>
          <p:nvPr/>
        </p:nvSpPr>
        <p:spPr>
          <a:xfrm>
            <a:off x="4797338" y="1274852"/>
            <a:ext cx="309394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LID4096" sz="800" dirty="0">
                <a:solidFill>
                  <a:srgbClr val="08296C"/>
                </a:solidFill>
              </a:rPr>
              <a:t>We are an example of good behaviour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ID4096" sz="800" dirty="0">
                <a:solidFill>
                  <a:srgbClr val="08296C"/>
                </a:solidFill>
              </a:rPr>
              <a:t>Not only do we adhere to the rule of law without exception, but we are also guided by the highest ethical standards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ID4096" sz="800" dirty="0">
                <a:solidFill>
                  <a:srgbClr val="08296C"/>
                </a:solidFill>
              </a:rPr>
              <a:t>We are impartial and apolitical. We cannot be influenced and there is no point in putting pressure on us</a:t>
            </a:r>
          </a:p>
        </p:txBody>
      </p:sp>
      <p:sp>
        <p:nvSpPr>
          <p:cNvPr id="35" name="Прямокутник 34">
            <a:extLst>
              <a:ext uri="{FF2B5EF4-FFF2-40B4-BE49-F238E27FC236}">
                <a16:creationId xmlns:a16="http://schemas.microsoft.com/office/drawing/2014/main" id="{5FEF4BC7-AE55-4E51-BE52-2FE721FA7BA0}"/>
              </a:ext>
            </a:extLst>
          </p:cNvPr>
          <p:cNvSpPr/>
          <p:nvPr/>
        </p:nvSpPr>
        <p:spPr>
          <a:xfrm>
            <a:off x="5586228" y="2387068"/>
            <a:ext cx="298627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LID4096" sz="800" dirty="0">
                <a:solidFill>
                  <a:srgbClr val="08296C"/>
                </a:solidFill>
              </a:rPr>
              <a:t>We have a culture of open interaction - within the organisation and externally, with both partners and opponents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ID4096" sz="800" dirty="0">
                <a:solidFill>
                  <a:srgbClr val="08296C"/>
                </a:solidFill>
              </a:rPr>
              <a:t>By working with all our stakeholders, we create an environment that fosters a culture of integrity for the long-term success of every organisation and individual</a:t>
            </a:r>
          </a:p>
        </p:txBody>
      </p:sp>
      <p:sp>
        <p:nvSpPr>
          <p:cNvPr id="36" name="Прямокутник 35">
            <a:extLst>
              <a:ext uri="{FF2B5EF4-FFF2-40B4-BE49-F238E27FC236}">
                <a16:creationId xmlns:a16="http://schemas.microsoft.com/office/drawing/2014/main" id="{501EBC19-7FBC-41B8-8AD2-B6500AEFFD92}"/>
              </a:ext>
            </a:extLst>
          </p:cNvPr>
          <p:cNvSpPr/>
          <p:nvPr/>
        </p:nvSpPr>
        <p:spPr>
          <a:xfrm>
            <a:off x="4808705" y="3551295"/>
            <a:ext cx="291747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LID4096" sz="800" dirty="0">
                <a:solidFill>
                  <a:srgbClr val="08296C"/>
                </a:solidFill>
              </a:rPr>
              <a:t>We understand the significance and impact of our activities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ID4096" sz="800" dirty="0">
                <a:solidFill>
                  <a:srgbClr val="08296C"/>
                </a:solidFill>
              </a:rPr>
              <a:t>We honour our commitments to results and quality as a basis for trust between us and in 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ID4096" sz="800" dirty="0">
                <a:solidFill>
                  <a:srgbClr val="08296C"/>
                </a:solidFill>
              </a:rPr>
              <a:t>We are able to achieve maximum results by setting goals and using resources appropriately</a:t>
            </a:r>
          </a:p>
        </p:txBody>
      </p:sp>
      <p:sp>
        <p:nvSpPr>
          <p:cNvPr id="37" name="Прямокутник 36">
            <a:extLst>
              <a:ext uri="{FF2B5EF4-FFF2-40B4-BE49-F238E27FC236}">
                <a16:creationId xmlns:a16="http://schemas.microsoft.com/office/drawing/2014/main" id="{56D40C8E-634B-4E36-9CC9-4A3E35CD88BF}"/>
              </a:ext>
            </a:extLst>
          </p:cNvPr>
          <p:cNvSpPr/>
          <p:nvPr/>
        </p:nvSpPr>
        <p:spPr>
          <a:xfrm>
            <a:off x="5501115" y="4599406"/>
            <a:ext cx="319776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LID4096" sz="800" dirty="0">
                <a:solidFill>
                  <a:srgbClr val="08296C"/>
                </a:solidFill>
              </a:rPr>
              <a:t>We are personally improving and applying our skills to work in the most effective way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ID4096" sz="800" dirty="0">
                <a:solidFill>
                  <a:srgbClr val="08296C"/>
                </a:solidFill>
              </a:rPr>
              <a:t>We learn from each other, because everyone is better at something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ID4096" sz="800" dirty="0">
                <a:solidFill>
                  <a:srgbClr val="08296C"/>
                </a:solidFill>
              </a:rPr>
              <a:t>We realise that any generalisation we make may be wrong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ID4096" sz="800" dirty="0">
                <a:solidFill>
                  <a:srgbClr val="08296C"/>
                </a:solidFill>
              </a:rPr>
              <a:t>We discuss our Mission, Vision, values and goals to share a common vision and understand our purpose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ID4096" sz="800" dirty="0">
                <a:solidFill>
                  <a:srgbClr val="08296C"/>
                </a:solidFill>
              </a:rPr>
              <a:t>Due to this, we think systematically - we see the whole picture, interconnections, and therefore, we are able to change ourselves and the world</a:t>
            </a:r>
          </a:p>
        </p:txBody>
      </p:sp>
      <p:sp>
        <p:nvSpPr>
          <p:cNvPr id="38" name="Прямокутник 37">
            <a:extLst>
              <a:ext uri="{FF2B5EF4-FFF2-40B4-BE49-F238E27FC236}">
                <a16:creationId xmlns:a16="http://schemas.microsoft.com/office/drawing/2014/main" id="{78CC3199-C45F-4417-B901-49A627F14A5B}"/>
              </a:ext>
            </a:extLst>
          </p:cNvPr>
          <p:cNvSpPr/>
          <p:nvPr/>
        </p:nvSpPr>
        <p:spPr>
          <a:xfrm>
            <a:off x="4802056" y="6168582"/>
            <a:ext cx="310192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LID4096" sz="800" dirty="0">
                <a:solidFill>
                  <a:srgbClr val="08296C"/>
                </a:solidFill>
              </a:rPr>
              <a:t>Proactivity and innovation are part of our daily 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ID4096" sz="800" dirty="0">
                <a:solidFill>
                  <a:srgbClr val="08296C"/>
                </a:solidFill>
              </a:rPr>
              <a:t>Based on our own experience and the best international practices, we find new solutions adapted to Ukrainian realities and therefore more effective for our society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ID4096" sz="800" dirty="0">
                <a:solidFill>
                  <a:srgbClr val="08296C"/>
                </a:solidFill>
              </a:rPr>
              <a:t>We achieve extraordinary results and are a benchmark in the prevention of corruption not only in Ukraine but also in the world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3603</TotalTime>
  <Words>501</Words>
  <Application>Microsoft Office PowerPoint</Application>
  <PresentationFormat>Довільний</PresentationFormat>
  <Paragraphs>42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Митник Ірина Віталіївна</dc:creator>
  <cp:lastModifiedBy>Митник Ірина Віталіївна</cp:lastModifiedBy>
  <cp:revision>12</cp:revision>
  <dcterms:created xsi:type="dcterms:W3CDTF">2024-01-02T15:07:48Z</dcterms:created>
  <dcterms:modified xsi:type="dcterms:W3CDTF">2024-01-11T07:47:09Z</dcterms:modified>
</cp:coreProperties>
</file>