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A14B"/>
    <a:srgbClr val="CBE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202" d="100"/>
          <a:sy n="202" d="100"/>
        </p:scale>
        <p:origin x="-6036"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22F18F-3CC5-45AC-BE70-1762CD278DC7}"/>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endParaRPr lang="LID4096"/>
          </a:p>
        </p:txBody>
      </p:sp>
      <p:sp>
        <p:nvSpPr>
          <p:cNvPr id="3" name="Підзаголовок 2">
            <a:extLst>
              <a:ext uri="{FF2B5EF4-FFF2-40B4-BE49-F238E27FC236}">
                <a16:creationId xmlns:a16="http://schemas.microsoft.com/office/drawing/2014/main" id="{472EEBB5-08EF-4670-9743-E12AAEEBB2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LID4096"/>
          </a:p>
        </p:txBody>
      </p:sp>
      <p:sp>
        <p:nvSpPr>
          <p:cNvPr id="4" name="Місце для дати 3">
            <a:extLst>
              <a:ext uri="{FF2B5EF4-FFF2-40B4-BE49-F238E27FC236}">
                <a16:creationId xmlns:a16="http://schemas.microsoft.com/office/drawing/2014/main" id="{DE940E07-2FAC-436F-83ED-77C614FEFC96}"/>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5" name="Місце для нижнього колонтитула 4">
            <a:extLst>
              <a:ext uri="{FF2B5EF4-FFF2-40B4-BE49-F238E27FC236}">
                <a16:creationId xmlns:a16="http://schemas.microsoft.com/office/drawing/2014/main" id="{F7B961F0-EDD6-4DFE-9EFF-1A20A7B6740F}"/>
              </a:ext>
            </a:extLst>
          </p:cNvPr>
          <p:cNvSpPr>
            <a:spLocks noGrp="1"/>
          </p:cNvSpPr>
          <p:nvPr>
            <p:ph type="ftr" sz="quarter" idx="11"/>
          </p:nvPr>
        </p:nvSpPr>
        <p:spPr/>
        <p:txBody>
          <a:bodyPr/>
          <a:lstStyle/>
          <a:p>
            <a:endParaRPr lang="LID4096"/>
          </a:p>
        </p:txBody>
      </p:sp>
      <p:sp>
        <p:nvSpPr>
          <p:cNvPr id="6" name="Місце для номера слайда 5">
            <a:extLst>
              <a:ext uri="{FF2B5EF4-FFF2-40B4-BE49-F238E27FC236}">
                <a16:creationId xmlns:a16="http://schemas.microsoft.com/office/drawing/2014/main" id="{EE280DD9-ACA9-43B1-8A6C-EAB631682F5E}"/>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1288794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813B8B-8ED3-4A1A-A41A-833A8E77408F}"/>
              </a:ext>
            </a:extLst>
          </p:cNvPr>
          <p:cNvSpPr>
            <a:spLocks noGrp="1"/>
          </p:cNvSpPr>
          <p:nvPr>
            <p:ph type="title"/>
          </p:nvPr>
        </p:nvSpPr>
        <p:spPr/>
        <p:txBody>
          <a:bodyPr/>
          <a:lstStyle/>
          <a:p>
            <a:r>
              <a:rPr lang="uk-UA"/>
              <a:t>Клацніть, щоб редагувати стиль зразка заголовка</a:t>
            </a:r>
            <a:endParaRPr lang="LID4096"/>
          </a:p>
        </p:txBody>
      </p:sp>
      <p:sp>
        <p:nvSpPr>
          <p:cNvPr id="3" name="Місце для вертикального тексту 2">
            <a:extLst>
              <a:ext uri="{FF2B5EF4-FFF2-40B4-BE49-F238E27FC236}">
                <a16:creationId xmlns:a16="http://schemas.microsoft.com/office/drawing/2014/main" id="{EF3D3B8D-13F7-4EE1-8B14-9EE5CB47FA75}"/>
              </a:ext>
            </a:extLst>
          </p:cNvPr>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4" name="Місце для дати 3">
            <a:extLst>
              <a:ext uri="{FF2B5EF4-FFF2-40B4-BE49-F238E27FC236}">
                <a16:creationId xmlns:a16="http://schemas.microsoft.com/office/drawing/2014/main" id="{95CB2723-6AF7-4CA6-A554-65CEFF9163C8}"/>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5" name="Місце для нижнього колонтитула 4">
            <a:extLst>
              <a:ext uri="{FF2B5EF4-FFF2-40B4-BE49-F238E27FC236}">
                <a16:creationId xmlns:a16="http://schemas.microsoft.com/office/drawing/2014/main" id="{B4E60317-4466-4A41-B5AA-47A3D4311319}"/>
              </a:ext>
            </a:extLst>
          </p:cNvPr>
          <p:cNvSpPr>
            <a:spLocks noGrp="1"/>
          </p:cNvSpPr>
          <p:nvPr>
            <p:ph type="ftr" sz="quarter" idx="11"/>
          </p:nvPr>
        </p:nvSpPr>
        <p:spPr/>
        <p:txBody>
          <a:bodyPr/>
          <a:lstStyle/>
          <a:p>
            <a:endParaRPr lang="LID4096"/>
          </a:p>
        </p:txBody>
      </p:sp>
      <p:sp>
        <p:nvSpPr>
          <p:cNvPr id="6" name="Місце для номера слайда 5">
            <a:extLst>
              <a:ext uri="{FF2B5EF4-FFF2-40B4-BE49-F238E27FC236}">
                <a16:creationId xmlns:a16="http://schemas.microsoft.com/office/drawing/2014/main" id="{13E2A4C8-09F7-4606-B974-3F123423E65F}"/>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397676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4D481D97-017A-4B7F-B3E1-748581172493}"/>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endParaRPr lang="LID4096"/>
          </a:p>
        </p:txBody>
      </p:sp>
      <p:sp>
        <p:nvSpPr>
          <p:cNvPr id="3" name="Місце для вертикального тексту 2">
            <a:extLst>
              <a:ext uri="{FF2B5EF4-FFF2-40B4-BE49-F238E27FC236}">
                <a16:creationId xmlns:a16="http://schemas.microsoft.com/office/drawing/2014/main" id="{ADE4085C-9AE3-42BA-8AB0-FD89B61A9BE9}"/>
              </a:ext>
            </a:extLst>
          </p:cNvPr>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4" name="Місце для дати 3">
            <a:extLst>
              <a:ext uri="{FF2B5EF4-FFF2-40B4-BE49-F238E27FC236}">
                <a16:creationId xmlns:a16="http://schemas.microsoft.com/office/drawing/2014/main" id="{4054E6F8-A1AB-4A83-8E28-2017E939B7B6}"/>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5" name="Місце для нижнього колонтитула 4">
            <a:extLst>
              <a:ext uri="{FF2B5EF4-FFF2-40B4-BE49-F238E27FC236}">
                <a16:creationId xmlns:a16="http://schemas.microsoft.com/office/drawing/2014/main" id="{D59DB580-7919-4445-A963-25FDEF92C782}"/>
              </a:ext>
            </a:extLst>
          </p:cNvPr>
          <p:cNvSpPr>
            <a:spLocks noGrp="1"/>
          </p:cNvSpPr>
          <p:nvPr>
            <p:ph type="ftr" sz="quarter" idx="11"/>
          </p:nvPr>
        </p:nvSpPr>
        <p:spPr/>
        <p:txBody>
          <a:bodyPr/>
          <a:lstStyle/>
          <a:p>
            <a:endParaRPr lang="LID4096"/>
          </a:p>
        </p:txBody>
      </p:sp>
      <p:sp>
        <p:nvSpPr>
          <p:cNvPr id="6" name="Місце для номера слайда 5">
            <a:extLst>
              <a:ext uri="{FF2B5EF4-FFF2-40B4-BE49-F238E27FC236}">
                <a16:creationId xmlns:a16="http://schemas.microsoft.com/office/drawing/2014/main" id="{95943532-1A01-4A99-A53A-A8B7DB13928F}"/>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3840702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8EDE9B-050D-414F-94F8-69EAC4459E48}"/>
              </a:ext>
            </a:extLst>
          </p:cNvPr>
          <p:cNvSpPr>
            <a:spLocks noGrp="1"/>
          </p:cNvSpPr>
          <p:nvPr>
            <p:ph type="title"/>
          </p:nvPr>
        </p:nvSpPr>
        <p:spPr/>
        <p:txBody>
          <a:bodyPr/>
          <a:lstStyle/>
          <a:p>
            <a:r>
              <a:rPr lang="uk-UA"/>
              <a:t>Клацніть, щоб редагувати стиль зразка заголовка</a:t>
            </a:r>
            <a:endParaRPr lang="LID4096"/>
          </a:p>
        </p:txBody>
      </p:sp>
      <p:sp>
        <p:nvSpPr>
          <p:cNvPr id="3" name="Місце для вмісту 2">
            <a:extLst>
              <a:ext uri="{FF2B5EF4-FFF2-40B4-BE49-F238E27FC236}">
                <a16:creationId xmlns:a16="http://schemas.microsoft.com/office/drawing/2014/main" id="{9A0C76C5-8E4B-4E59-8687-9CB0248EB33B}"/>
              </a:ext>
            </a:extLst>
          </p:cNvPr>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4" name="Місце для дати 3">
            <a:extLst>
              <a:ext uri="{FF2B5EF4-FFF2-40B4-BE49-F238E27FC236}">
                <a16:creationId xmlns:a16="http://schemas.microsoft.com/office/drawing/2014/main" id="{3049FF14-B3E1-4313-8E2F-203152CA9BB5}"/>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5" name="Місце для нижнього колонтитула 4">
            <a:extLst>
              <a:ext uri="{FF2B5EF4-FFF2-40B4-BE49-F238E27FC236}">
                <a16:creationId xmlns:a16="http://schemas.microsoft.com/office/drawing/2014/main" id="{79B5D121-FDB3-48D8-BF46-E7C3F256D147}"/>
              </a:ext>
            </a:extLst>
          </p:cNvPr>
          <p:cNvSpPr>
            <a:spLocks noGrp="1"/>
          </p:cNvSpPr>
          <p:nvPr>
            <p:ph type="ftr" sz="quarter" idx="11"/>
          </p:nvPr>
        </p:nvSpPr>
        <p:spPr/>
        <p:txBody>
          <a:bodyPr/>
          <a:lstStyle/>
          <a:p>
            <a:endParaRPr lang="LID4096"/>
          </a:p>
        </p:txBody>
      </p:sp>
      <p:sp>
        <p:nvSpPr>
          <p:cNvPr id="6" name="Місце для номера слайда 5">
            <a:extLst>
              <a:ext uri="{FF2B5EF4-FFF2-40B4-BE49-F238E27FC236}">
                <a16:creationId xmlns:a16="http://schemas.microsoft.com/office/drawing/2014/main" id="{D016ABB7-0F23-4F4E-9F92-2EF06C122848}"/>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2636163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F13D03-DBE3-4021-880A-C507593B8F05}"/>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endParaRPr lang="LID4096"/>
          </a:p>
        </p:txBody>
      </p:sp>
      <p:sp>
        <p:nvSpPr>
          <p:cNvPr id="3" name="Місце для тексту 2">
            <a:extLst>
              <a:ext uri="{FF2B5EF4-FFF2-40B4-BE49-F238E27FC236}">
                <a16:creationId xmlns:a16="http://schemas.microsoft.com/office/drawing/2014/main" id="{4B3C1AD2-EA83-4D64-815D-37FA9E2530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C022982-7A45-4C8F-AF28-37C5B7578E15}"/>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5" name="Місце для нижнього колонтитула 4">
            <a:extLst>
              <a:ext uri="{FF2B5EF4-FFF2-40B4-BE49-F238E27FC236}">
                <a16:creationId xmlns:a16="http://schemas.microsoft.com/office/drawing/2014/main" id="{F0EE287F-CF65-481F-89AC-EE3ABA4AC2B5}"/>
              </a:ext>
            </a:extLst>
          </p:cNvPr>
          <p:cNvSpPr>
            <a:spLocks noGrp="1"/>
          </p:cNvSpPr>
          <p:nvPr>
            <p:ph type="ftr" sz="quarter" idx="11"/>
          </p:nvPr>
        </p:nvSpPr>
        <p:spPr/>
        <p:txBody>
          <a:bodyPr/>
          <a:lstStyle/>
          <a:p>
            <a:endParaRPr lang="LID4096"/>
          </a:p>
        </p:txBody>
      </p:sp>
      <p:sp>
        <p:nvSpPr>
          <p:cNvPr id="6" name="Місце для номера слайда 5">
            <a:extLst>
              <a:ext uri="{FF2B5EF4-FFF2-40B4-BE49-F238E27FC236}">
                <a16:creationId xmlns:a16="http://schemas.microsoft.com/office/drawing/2014/main" id="{88E32BB6-A84A-4D54-A862-151EDA11E9D3}"/>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3781689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5A76D2-C8DE-4C9C-83D9-CAF386E1A7AB}"/>
              </a:ext>
            </a:extLst>
          </p:cNvPr>
          <p:cNvSpPr>
            <a:spLocks noGrp="1"/>
          </p:cNvSpPr>
          <p:nvPr>
            <p:ph type="title"/>
          </p:nvPr>
        </p:nvSpPr>
        <p:spPr/>
        <p:txBody>
          <a:bodyPr/>
          <a:lstStyle/>
          <a:p>
            <a:r>
              <a:rPr lang="uk-UA"/>
              <a:t>Клацніть, щоб редагувати стиль зразка заголовка</a:t>
            </a:r>
            <a:endParaRPr lang="LID4096"/>
          </a:p>
        </p:txBody>
      </p:sp>
      <p:sp>
        <p:nvSpPr>
          <p:cNvPr id="3" name="Місце для вмісту 2">
            <a:extLst>
              <a:ext uri="{FF2B5EF4-FFF2-40B4-BE49-F238E27FC236}">
                <a16:creationId xmlns:a16="http://schemas.microsoft.com/office/drawing/2014/main" id="{EA67E258-9840-4A3F-95A0-E06B2099994E}"/>
              </a:ext>
            </a:extLst>
          </p:cNvPr>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4" name="Місце для вмісту 3">
            <a:extLst>
              <a:ext uri="{FF2B5EF4-FFF2-40B4-BE49-F238E27FC236}">
                <a16:creationId xmlns:a16="http://schemas.microsoft.com/office/drawing/2014/main" id="{34C34756-2ECC-475C-BC62-C46FED1B0F3C}"/>
              </a:ext>
            </a:extLst>
          </p:cNvPr>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5" name="Місце для дати 4">
            <a:extLst>
              <a:ext uri="{FF2B5EF4-FFF2-40B4-BE49-F238E27FC236}">
                <a16:creationId xmlns:a16="http://schemas.microsoft.com/office/drawing/2014/main" id="{819F1C3B-E12D-4022-9A5F-F044BF6D4C47}"/>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6" name="Місце для нижнього колонтитула 5">
            <a:extLst>
              <a:ext uri="{FF2B5EF4-FFF2-40B4-BE49-F238E27FC236}">
                <a16:creationId xmlns:a16="http://schemas.microsoft.com/office/drawing/2014/main" id="{D62C8373-9EC3-4406-9D6F-AAE104EE0D38}"/>
              </a:ext>
            </a:extLst>
          </p:cNvPr>
          <p:cNvSpPr>
            <a:spLocks noGrp="1"/>
          </p:cNvSpPr>
          <p:nvPr>
            <p:ph type="ftr" sz="quarter" idx="11"/>
          </p:nvPr>
        </p:nvSpPr>
        <p:spPr/>
        <p:txBody>
          <a:bodyPr/>
          <a:lstStyle/>
          <a:p>
            <a:endParaRPr lang="LID4096"/>
          </a:p>
        </p:txBody>
      </p:sp>
      <p:sp>
        <p:nvSpPr>
          <p:cNvPr id="7" name="Місце для номера слайда 6">
            <a:extLst>
              <a:ext uri="{FF2B5EF4-FFF2-40B4-BE49-F238E27FC236}">
                <a16:creationId xmlns:a16="http://schemas.microsoft.com/office/drawing/2014/main" id="{DFB4A051-30C8-47F1-99B0-F4FB91325EFA}"/>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3163091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0D998-1B87-40BF-91A9-78D5244A45D3}"/>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endParaRPr lang="LID4096"/>
          </a:p>
        </p:txBody>
      </p:sp>
      <p:sp>
        <p:nvSpPr>
          <p:cNvPr id="3" name="Місце для тексту 2">
            <a:extLst>
              <a:ext uri="{FF2B5EF4-FFF2-40B4-BE49-F238E27FC236}">
                <a16:creationId xmlns:a16="http://schemas.microsoft.com/office/drawing/2014/main" id="{CEC356AD-66C1-47A3-A069-B3A195EF54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a:extLst>
              <a:ext uri="{FF2B5EF4-FFF2-40B4-BE49-F238E27FC236}">
                <a16:creationId xmlns:a16="http://schemas.microsoft.com/office/drawing/2014/main" id="{5EB6F26B-F9C7-48A2-9A67-D3F10DDC2E45}"/>
              </a:ext>
            </a:extLst>
          </p:cNvPr>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5" name="Місце для тексту 4">
            <a:extLst>
              <a:ext uri="{FF2B5EF4-FFF2-40B4-BE49-F238E27FC236}">
                <a16:creationId xmlns:a16="http://schemas.microsoft.com/office/drawing/2014/main" id="{F5B0AD61-E044-4B80-96F9-53F654E307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a:extLst>
              <a:ext uri="{FF2B5EF4-FFF2-40B4-BE49-F238E27FC236}">
                <a16:creationId xmlns:a16="http://schemas.microsoft.com/office/drawing/2014/main" id="{41161E90-57A8-4E5F-BEF9-095A30DCEBCF}"/>
              </a:ext>
            </a:extLst>
          </p:cNvPr>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7" name="Місце для дати 6">
            <a:extLst>
              <a:ext uri="{FF2B5EF4-FFF2-40B4-BE49-F238E27FC236}">
                <a16:creationId xmlns:a16="http://schemas.microsoft.com/office/drawing/2014/main" id="{52DB3CC2-13B8-4512-A765-FB35EA5791EA}"/>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8" name="Місце для нижнього колонтитула 7">
            <a:extLst>
              <a:ext uri="{FF2B5EF4-FFF2-40B4-BE49-F238E27FC236}">
                <a16:creationId xmlns:a16="http://schemas.microsoft.com/office/drawing/2014/main" id="{0017B925-A3F8-4CE5-A7E1-CA453974B234}"/>
              </a:ext>
            </a:extLst>
          </p:cNvPr>
          <p:cNvSpPr>
            <a:spLocks noGrp="1"/>
          </p:cNvSpPr>
          <p:nvPr>
            <p:ph type="ftr" sz="quarter" idx="11"/>
          </p:nvPr>
        </p:nvSpPr>
        <p:spPr/>
        <p:txBody>
          <a:bodyPr/>
          <a:lstStyle/>
          <a:p>
            <a:endParaRPr lang="LID4096"/>
          </a:p>
        </p:txBody>
      </p:sp>
      <p:sp>
        <p:nvSpPr>
          <p:cNvPr id="9" name="Місце для номера слайда 8">
            <a:extLst>
              <a:ext uri="{FF2B5EF4-FFF2-40B4-BE49-F238E27FC236}">
                <a16:creationId xmlns:a16="http://schemas.microsoft.com/office/drawing/2014/main" id="{E2F8F83F-869B-4BEA-8A65-F2C3E7173690}"/>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2496873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CDE287-7D19-480E-B8D0-3519E53730B8}"/>
              </a:ext>
            </a:extLst>
          </p:cNvPr>
          <p:cNvSpPr>
            <a:spLocks noGrp="1"/>
          </p:cNvSpPr>
          <p:nvPr>
            <p:ph type="title"/>
          </p:nvPr>
        </p:nvSpPr>
        <p:spPr/>
        <p:txBody>
          <a:bodyPr/>
          <a:lstStyle/>
          <a:p>
            <a:r>
              <a:rPr lang="uk-UA"/>
              <a:t>Клацніть, щоб редагувати стиль зразка заголовка</a:t>
            </a:r>
            <a:endParaRPr lang="LID4096"/>
          </a:p>
        </p:txBody>
      </p:sp>
      <p:sp>
        <p:nvSpPr>
          <p:cNvPr id="3" name="Місце для дати 2">
            <a:extLst>
              <a:ext uri="{FF2B5EF4-FFF2-40B4-BE49-F238E27FC236}">
                <a16:creationId xmlns:a16="http://schemas.microsoft.com/office/drawing/2014/main" id="{3128873B-4B41-4C06-8109-E7D7F2FD7CC4}"/>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4" name="Місце для нижнього колонтитула 3">
            <a:extLst>
              <a:ext uri="{FF2B5EF4-FFF2-40B4-BE49-F238E27FC236}">
                <a16:creationId xmlns:a16="http://schemas.microsoft.com/office/drawing/2014/main" id="{FFBE1CFB-DD9E-4462-BDEA-0A9D8CF858F7}"/>
              </a:ext>
            </a:extLst>
          </p:cNvPr>
          <p:cNvSpPr>
            <a:spLocks noGrp="1"/>
          </p:cNvSpPr>
          <p:nvPr>
            <p:ph type="ftr" sz="quarter" idx="11"/>
          </p:nvPr>
        </p:nvSpPr>
        <p:spPr/>
        <p:txBody>
          <a:bodyPr/>
          <a:lstStyle/>
          <a:p>
            <a:endParaRPr lang="LID4096"/>
          </a:p>
        </p:txBody>
      </p:sp>
      <p:sp>
        <p:nvSpPr>
          <p:cNvPr id="5" name="Місце для номера слайда 4">
            <a:extLst>
              <a:ext uri="{FF2B5EF4-FFF2-40B4-BE49-F238E27FC236}">
                <a16:creationId xmlns:a16="http://schemas.microsoft.com/office/drawing/2014/main" id="{9309DF78-46C6-4F7F-B13C-BDE0417531B7}"/>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935711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70BB23EE-CD3E-4ED7-B24B-5F83B2D6A72B}"/>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3" name="Місце для нижнього колонтитула 2">
            <a:extLst>
              <a:ext uri="{FF2B5EF4-FFF2-40B4-BE49-F238E27FC236}">
                <a16:creationId xmlns:a16="http://schemas.microsoft.com/office/drawing/2014/main" id="{B81BC799-3405-4D7C-8F15-0CC433CB9A8A}"/>
              </a:ext>
            </a:extLst>
          </p:cNvPr>
          <p:cNvSpPr>
            <a:spLocks noGrp="1"/>
          </p:cNvSpPr>
          <p:nvPr>
            <p:ph type="ftr" sz="quarter" idx="11"/>
          </p:nvPr>
        </p:nvSpPr>
        <p:spPr/>
        <p:txBody>
          <a:bodyPr/>
          <a:lstStyle/>
          <a:p>
            <a:endParaRPr lang="LID4096"/>
          </a:p>
        </p:txBody>
      </p:sp>
      <p:sp>
        <p:nvSpPr>
          <p:cNvPr id="4" name="Місце для номера слайда 3">
            <a:extLst>
              <a:ext uri="{FF2B5EF4-FFF2-40B4-BE49-F238E27FC236}">
                <a16:creationId xmlns:a16="http://schemas.microsoft.com/office/drawing/2014/main" id="{A3122D43-4C8E-4BA9-8974-CFB3BEFAB607}"/>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2634253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DA0679-4D8D-428D-8146-B7E956BDBDD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LID4096"/>
          </a:p>
        </p:txBody>
      </p:sp>
      <p:sp>
        <p:nvSpPr>
          <p:cNvPr id="3" name="Місце для вмісту 2">
            <a:extLst>
              <a:ext uri="{FF2B5EF4-FFF2-40B4-BE49-F238E27FC236}">
                <a16:creationId xmlns:a16="http://schemas.microsoft.com/office/drawing/2014/main" id="{37201A03-D7F7-48A5-B25D-28C4B2C791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4" name="Місце для тексту 3">
            <a:extLst>
              <a:ext uri="{FF2B5EF4-FFF2-40B4-BE49-F238E27FC236}">
                <a16:creationId xmlns:a16="http://schemas.microsoft.com/office/drawing/2014/main" id="{3CF57CB7-5CC5-4A99-8DD8-7D44E59D0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id="{7AA63F5F-A193-4CD8-8779-BD1AC0AEDBF3}"/>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6" name="Місце для нижнього колонтитула 5">
            <a:extLst>
              <a:ext uri="{FF2B5EF4-FFF2-40B4-BE49-F238E27FC236}">
                <a16:creationId xmlns:a16="http://schemas.microsoft.com/office/drawing/2014/main" id="{4FFBCCFA-EFC3-45B6-94B5-334954C64482}"/>
              </a:ext>
            </a:extLst>
          </p:cNvPr>
          <p:cNvSpPr>
            <a:spLocks noGrp="1"/>
          </p:cNvSpPr>
          <p:nvPr>
            <p:ph type="ftr" sz="quarter" idx="11"/>
          </p:nvPr>
        </p:nvSpPr>
        <p:spPr/>
        <p:txBody>
          <a:bodyPr/>
          <a:lstStyle/>
          <a:p>
            <a:endParaRPr lang="LID4096"/>
          </a:p>
        </p:txBody>
      </p:sp>
      <p:sp>
        <p:nvSpPr>
          <p:cNvPr id="7" name="Місце для номера слайда 6">
            <a:extLst>
              <a:ext uri="{FF2B5EF4-FFF2-40B4-BE49-F238E27FC236}">
                <a16:creationId xmlns:a16="http://schemas.microsoft.com/office/drawing/2014/main" id="{C08390FD-C74B-438A-9771-CCE24BBE8562}"/>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2337931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4ED96C-AB75-48E7-A571-637834AF9CCD}"/>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LID4096"/>
          </a:p>
        </p:txBody>
      </p:sp>
      <p:sp>
        <p:nvSpPr>
          <p:cNvPr id="3" name="Місце для зображення 2">
            <a:extLst>
              <a:ext uri="{FF2B5EF4-FFF2-40B4-BE49-F238E27FC236}">
                <a16:creationId xmlns:a16="http://schemas.microsoft.com/office/drawing/2014/main" id="{3E10ABB7-A335-4897-B855-861DE3C63D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Місце для тексту 3">
            <a:extLst>
              <a:ext uri="{FF2B5EF4-FFF2-40B4-BE49-F238E27FC236}">
                <a16:creationId xmlns:a16="http://schemas.microsoft.com/office/drawing/2014/main" id="{A0DEE11B-1C43-42B3-89D5-E0AD827FB9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id="{431F0E79-3DE7-41DA-BF76-95A0404E976E}"/>
              </a:ext>
            </a:extLst>
          </p:cNvPr>
          <p:cNvSpPr>
            <a:spLocks noGrp="1"/>
          </p:cNvSpPr>
          <p:nvPr>
            <p:ph type="dt" sz="half" idx="10"/>
          </p:nvPr>
        </p:nvSpPr>
        <p:spPr/>
        <p:txBody>
          <a:bodyPr/>
          <a:lstStyle/>
          <a:p>
            <a:fld id="{F67AE31F-FA1C-45EF-A9DE-6F28C48A1990}" type="datetimeFigureOut">
              <a:rPr lang="LID4096" smtClean="0"/>
              <a:t>01/09/2024</a:t>
            </a:fld>
            <a:endParaRPr lang="LID4096"/>
          </a:p>
        </p:txBody>
      </p:sp>
      <p:sp>
        <p:nvSpPr>
          <p:cNvPr id="6" name="Місце для нижнього колонтитула 5">
            <a:extLst>
              <a:ext uri="{FF2B5EF4-FFF2-40B4-BE49-F238E27FC236}">
                <a16:creationId xmlns:a16="http://schemas.microsoft.com/office/drawing/2014/main" id="{F89C5B57-396C-4536-A38C-AB5C2D467F11}"/>
              </a:ext>
            </a:extLst>
          </p:cNvPr>
          <p:cNvSpPr>
            <a:spLocks noGrp="1"/>
          </p:cNvSpPr>
          <p:nvPr>
            <p:ph type="ftr" sz="quarter" idx="11"/>
          </p:nvPr>
        </p:nvSpPr>
        <p:spPr/>
        <p:txBody>
          <a:bodyPr/>
          <a:lstStyle/>
          <a:p>
            <a:endParaRPr lang="LID4096"/>
          </a:p>
        </p:txBody>
      </p:sp>
      <p:sp>
        <p:nvSpPr>
          <p:cNvPr id="7" name="Місце для номера слайда 6">
            <a:extLst>
              <a:ext uri="{FF2B5EF4-FFF2-40B4-BE49-F238E27FC236}">
                <a16:creationId xmlns:a16="http://schemas.microsoft.com/office/drawing/2014/main" id="{98612EA6-1FDD-4971-907E-0EC4EA3C251C}"/>
              </a:ext>
            </a:extLst>
          </p:cNvPr>
          <p:cNvSpPr>
            <a:spLocks noGrp="1"/>
          </p:cNvSpPr>
          <p:nvPr>
            <p:ph type="sldNum" sz="quarter" idx="12"/>
          </p:nvPr>
        </p:nvSpPr>
        <p:spPr/>
        <p:txBody>
          <a:bodyPr/>
          <a:lstStyle/>
          <a:p>
            <a:fld id="{33B08F4C-B981-4416-B9C2-ACCB5F13FDB9}" type="slidenum">
              <a:rPr lang="LID4096" smtClean="0"/>
              <a:t>‹№›</a:t>
            </a:fld>
            <a:endParaRPr lang="LID4096"/>
          </a:p>
        </p:txBody>
      </p:sp>
    </p:spTree>
    <p:extLst>
      <p:ext uri="{BB962C8B-B14F-4D97-AF65-F5344CB8AC3E}">
        <p14:creationId xmlns:p14="http://schemas.microsoft.com/office/powerpoint/2010/main" val="2080477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4E237D56-9BAC-4176-A574-4C6F4C6FEF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LID4096"/>
          </a:p>
        </p:txBody>
      </p:sp>
      <p:sp>
        <p:nvSpPr>
          <p:cNvPr id="3" name="Місце для тексту 2">
            <a:extLst>
              <a:ext uri="{FF2B5EF4-FFF2-40B4-BE49-F238E27FC236}">
                <a16:creationId xmlns:a16="http://schemas.microsoft.com/office/drawing/2014/main" id="{A3C3E185-861E-4305-B53C-F0E8067F04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LID4096"/>
          </a:p>
        </p:txBody>
      </p:sp>
      <p:sp>
        <p:nvSpPr>
          <p:cNvPr id="4" name="Місце для дати 3">
            <a:extLst>
              <a:ext uri="{FF2B5EF4-FFF2-40B4-BE49-F238E27FC236}">
                <a16:creationId xmlns:a16="http://schemas.microsoft.com/office/drawing/2014/main" id="{E479B6ED-3717-4884-926A-86D0C26B8B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AE31F-FA1C-45EF-A9DE-6F28C48A1990}" type="datetimeFigureOut">
              <a:rPr lang="LID4096" smtClean="0"/>
              <a:t>01/09/2024</a:t>
            </a:fld>
            <a:endParaRPr lang="LID4096"/>
          </a:p>
        </p:txBody>
      </p:sp>
      <p:sp>
        <p:nvSpPr>
          <p:cNvPr id="5" name="Місце для нижнього колонтитула 4">
            <a:extLst>
              <a:ext uri="{FF2B5EF4-FFF2-40B4-BE49-F238E27FC236}">
                <a16:creationId xmlns:a16="http://schemas.microsoft.com/office/drawing/2014/main" id="{6FBDA8BE-AC54-4162-B48F-2F6F2DA9C9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Місце для номера слайда 5">
            <a:extLst>
              <a:ext uri="{FF2B5EF4-FFF2-40B4-BE49-F238E27FC236}">
                <a16:creationId xmlns:a16="http://schemas.microsoft.com/office/drawing/2014/main" id="{81615C9D-CDCF-4EB4-A66F-0CCC2E48E0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B08F4C-B981-4416-B9C2-ACCB5F13FDB9}" type="slidenum">
              <a:rPr lang="LID4096" smtClean="0"/>
              <a:t>‹№›</a:t>
            </a:fld>
            <a:endParaRPr lang="LID4096"/>
          </a:p>
        </p:txBody>
      </p:sp>
    </p:spTree>
    <p:extLst>
      <p:ext uri="{BB962C8B-B14F-4D97-AF65-F5344CB8AC3E}">
        <p14:creationId xmlns:p14="http://schemas.microsoft.com/office/powerpoint/2010/main" val="3971818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png">
            <a:extLst>
              <a:ext uri="{FF2B5EF4-FFF2-40B4-BE49-F238E27FC236}">
                <a16:creationId xmlns:a16="http://schemas.microsoft.com/office/drawing/2014/main" id="{17ACE4AD-4290-4C45-BDAF-F70DBBC0E1FE}"/>
              </a:ext>
            </a:extLst>
          </p:cNvPr>
          <p:cNvPicPr/>
          <p:nvPr/>
        </p:nvPicPr>
        <p:blipFill>
          <a:blip r:embed="rId2"/>
          <a:srcRect/>
          <a:stretch>
            <a:fillRect/>
          </a:stretch>
        </p:blipFill>
        <p:spPr>
          <a:xfrm>
            <a:off x="88796" y="134224"/>
            <a:ext cx="11895589" cy="6723776"/>
          </a:xfrm>
          <a:prstGeom prst="rect">
            <a:avLst/>
          </a:prstGeom>
          <a:ln/>
        </p:spPr>
      </p:pic>
      <p:sp>
        <p:nvSpPr>
          <p:cNvPr id="5" name="Прямокутник 4">
            <a:extLst>
              <a:ext uri="{FF2B5EF4-FFF2-40B4-BE49-F238E27FC236}">
                <a16:creationId xmlns:a16="http://schemas.microsoft.com/office/drawing/2014/main" id="{9165D34B-E9ED-407A-A528-EEDE57BEC1F9}"/>
              </a:ext>
            </a:extLst>
          </p:cNvPr>
          <p:cNvSpPr/>
          <p:nvPr/>
        </p:nvSpPr>
        <p:spPr>
          <a:xfrm>
            <a:off x="9630562" y="0"/>
            <a:ext cx="2472642" cy="377505"/>
          </a:xfrm>
          <a:prstGeom prst="rect">
            <a:avLst/>
          </a:prstGeom>
          <a:noFill/>
          <a:ln>
            <a:noFill/>
          </a:ln>
        </p:spPr>
        <p:txBody>
          <a:bodyPr spcFirstLastPara="1" wrap="square" lIns="91425" tIns="45700" rIns="91425" bIns="45700" anchor="t" anchorCtr="0">
            <a:noAutofit/>
          </a:bodyPr>
          <a:lstStyle/>
          <a:p>
            <a:pPr>
              <a:spcAft>
                <a:spcPts val="0"/>
              </a:spcAft>
            </a:pPr>
            <a:r>
              <a:rPr lang="en-US" sz="500" dirty="0">
                <a:solidFill>
                  <a:srgbClr val="1D1C1D"/>
                </a:solidFill>
                <a:effectLst/>
                <a:latin typeface="Times New Roman" panose="02020603050405020304" pitchFamily="18" charset="0"/>
                <a:ea typeface="Times New Roman" panose="02020603050405020304" pitchFamily="18" charset="0"/>
                <a:cs typeface="Antiqua"/>
              </a:rPr>
              <a:t>Annex 2</a:t>
            </a:r>
            <a:endParaRPr sz="1050" dirty="0">
              <a:effectLst/>
              <a:latin typeface="Antiqua"/>
              <a:ea typeface="Antiqua"/>
              <a:cs typeface="Antiqua"/>
            </a:endParaRPr>
          </a:p>
          <a:p>
            <a:pPr>
              <a:spcAft>
                <a:spcPts val="0"/>
              </a:spcAft>
            </a:pPr>
            <a:r>
              <a:rPr lang="en-US" sz="500" dirty="0">
                <a:solidFill>
                  <a:srgbClr val="1D1C1D"/>
                </a:solidFill>
                <a:effectLst/>
                <a:latin typeface="Times New Roman" panose="02020603050405020304" pitchFamily="18" charset="0"/>
                <a:ea typeface="Times New Roman" panose="02020603050405020304" pitchFamily="18" charset="0"/>
                <a:cs typeface="Antiqua"/>
              </a:rPr>
              <a:t>to the </a:t>
            </a:r>
            <a:r>
              <a:rPr lang="en-US" sz="500" dirty="0">
                <a:solidFill>
                  <a:srgbClr val="1D1C1D"/>
                </a:solidFill>
                <a:latin typeface="Times New Roman" panose="02020603050405020304" pitchFamily="18" charset="0"/>
                <a:ea typeface="Times New Roman" panose="02020603050405020304" pitchFamily="18" charset="0"/>
                <a:cs typeface="Antiqua"/>
              </a:rPr>
              <a:t>Procedure for planning the work of the National Agency on Corruption Prevention based on the Objectives and Key Results (OKR) </a:t>
            </a:r>
            <a:r>
              <a:rPr lang="en-US" sz="500">
                <a:solidFill>
                  <a:srgbClr val="1D1C1D"/>
                </a:solidFill>
                <a:latin typeface="Times New Roman" panose="02020603050405020304" pitchFamily="18" charset="0"/>
                <a:ea typeface="Times New Roman" panose="02020603050405020304" pitchFamily="18" charset="0"/>
                <a:cs typeface="Antiqua"/>
              </a:rPr>
              <a:t>methodology for </a:t>
            </a:r>
            <a:r>
              <a:rPr lang="en-US" sz="500" dirty="0">
                <a:solidFill>
                  <a:srgbClr val="1D1C1D"/>
                </a:solidFill>
                <a:effectLst/>
                <a:latin typeface="Times New Roman" panose="02020603050405020304" pitchFamily="18" charset="0"/>
                <a:ea typeface="Times New Roman" panose="02020603050405020304" pitchFamily="18" charset="0"/>
                <a:cs typeface="Antiqua"/>
              </a:rPr>
              <a:t>the implementation of the Mission "Building Integrity in Government and a Just Society (clause 7 of Section 1)</a:t>
            </a:r>
            <a:endParaRPr sz="1050" dirty="0">
              <a:effectLst/>
              <a:latin typeface="Antiqua"/>
              <a:ea typeface="Antiqua"/>
              <a:cs typeface="Antiqua"/>
            </a:endParaRPr>
          </a:p>
          <a:p>
            <a:pPr>
              <a:spcAft>
                <a:spcPts val="0"/>
              </a:spcAft>
            </a:pPr>
            <a:r>
              <a:rPr lang="uk-UA" sz="1300" dirty="0">
                <a:effectLst/>
                <a:latin typeface="Antiqua"/>
                <a:ea typeface="Antiqua"/>
                <a:cs typeface="Antiqua"/>
              </a:rPr>
              <a:t> </a:t>
            </a:r>
            <a:endParaRPr sz="1300" dirty="0">
              <a:effectLst/>
              <a:latin typeface="Antiqua"/>
              <a:ea typeface="Antiqua"/>
              <a:cs typeface="Antiqua"/>
            </a:endParaRPr>
          </a:p>
        </p:txBody>
      </p:sp>
      <p:sp>
        <p:nvSpPr>
          <p:cNvPr id="6" name="Прямокутник 5">
            <a:extLst>
              <a:ext uri="{FF2B5EF4-FFF2-40B4-BE49-F238E27FC236}">
                <a16:creationId xmlns:a16="http://schemas.microsoft.com/office/drawing/2014/main" id="{D8122BE2-560F-4C1F-9B4E-74AAEFCBFB0D}"/>
              </a:ext>
            </a:extLst>
          </p:cNvPr>
          <p:cNvSpPr/>
          <p:nvPr/>
        </p:nvSpPr>
        <p:spPr>
          <a:xfrm>
            <a:off x="4808542" y="141534"/>
            <a:ext cx="4017530" cy="276999"/>
          </a:xfrm>
          <a:prstGeom prst="rect">
            <a:avLst/>
          </a:prstGeom>
          <a:solidFill>
            <a:schemeClr val="bg1"/>
          </a:solidFill>
        </p:spPr>
        <p:txBody>
          <a:bodyPr wrap="square">
            <a:spAutoFit/>
          </a:bodyPr>
          <a:lstStyle/>
          <a:p>
            <a:r>
              <a:rPr lang="LID4096" sz="600" dirty="0"/>
              <a:t>Management Procedure in the National Agency for the Prevention of Corruption based on the Objectives and Key Results (OKR) methodology for the implementation of the Mission "Building Integrity in Government and a Just Society"</a:t>
            </a:r>
          </a:p>
        </p:txBody>
      </p:sp>
      <p:sp>
        <p:nvSpPr>
          <p:cNvPr id="7" name="Прямокутник 6">
            <a:extLst>
              <a:ext uri="{FF2B5EF4-FFF2-40B4-BE49-F238E27FC236}">
                <a16:creationId xmlns:a16="http://schemas.microsoft.com/office/drawing/2014/main" id="{707353B5-24F4-4A58-BAAF-B1E5A1F5CA81}"/>
              </a:ext>
            </a:extLst>
          </p:cNvPr>
          <p:cNvSpPr/>
          <p:nvPr/>
        </p:nvSpPr>
        <p:spPr>
          <a:xfrm>
            <a:off x="4010213" y="638592"/>
            <a:ext cx="1045881" cy="276999"/>
          </a:xfrm>
          <a:prstGeom prst="rect">
            <a:avLst/>
          </a:prstGeom>
          <a:solidFill>
            <a:schemeClr val="bg1"/>
          </a:solidFill>
        </p:spPr>
        <p:txBody>
          <a:bodyPr wrap="square">
            <a:spAutoFit/>
          </a:bodyPr>
          <a:lstStyle/>
          <a:p>
            <a:pPr algn="ctr"/>
            <a:r>
              <a:rPr lang="LID4096" sz="600" dirty="0">
                <a:solidFill>
                  <a:srgbClr val="00B050"/>
                </a:solidFill>
              </a:rPr>
              <a:t>Preparing for a joint discussion of goals and KR</a:t>
            </a:r>
          </a:p>
        </p:txBody>
      </p:sp>
      <p:sp>
        <p:nvSpPr>
          <p:cNvPr id="8" name="Прямокутник 7">
            <a:extLst>
              <a:ext uri="{FF2B5EF4-FFF2-40B4-BE49-F238E27FC236}">
                <a16:creationId xmlns:a16="http://schemas.microsoft.com/office/drawing/2014/main" id="{1297BD05-F63C-4894-AE4E-B3EBF0B61DDA}"/>
              </a:ext>
            </a:extLst>
          </p:cNvPr>
          <p:cNvSpPr/>
          <p:nvPr/>
        </p:nvSpPr>
        <p:spPr>
          <a:xfrm>
            <a:off x="5961531" y="813094"/>
            <a:ext cx="696257" cy="461665"/>
          </a:xfrm>
          <a:prstGeom prst="rect">
            <a:avLst/>
          </a:prstGeom>
          <a:solidFill>
            <a:srgbClr val="CBE8CC"/>
          </a:solidFill>
          <a:ln>
            <a:solidFill>
              <a:schemeClr val="tx1"/>
            </a:solidFill>
          </a:ln>
        </p:spPr>
        <p:txBody>
          <a:bodyPr wrap="square">
            <a:spAutoFit/>
          </a:bodyPr>
          <a:lstStyle/>
          <a:p>
            <a:pPr algn="ctr"/>
            <a:r>
              <a:rPr lang="en-US" sz="600" dirty="0">
                <a:solidFill>
                  <a:srgbClr val="00B050"/>
                </a:solidFill>
              </a:rPr>
              <a:t>Joint </a:t>
            </a:r>
            <a:r>
              <a:rPr lang="LID4096" sz="600" dirty="0">
                <a:solidFill>
                  <a:srgbClr val="00B050"/>
                </a:solidFill>
              </a:rPr>
              <a:t>discussion of </a:t>
            </a:r>
            <a:r>
              <a:rPr lang="en-US" sz="600" dirty="0">
                <a:solidFill>
                  <a:srgbClr val="00B050"/>
                </a:solidFill>
              </a:rPr>
              <a:t>Quarterly </a:t>
            </a:r>
            <a:r>
              <a:rPr lang="LID4096" sz="600" dirty="0">
                <a:solidFill>
                  <a:srgbClr val="00B050"/>
                </a:solidFill>
              </a:rPr>
              <a:t>goals and KR</a:t>
            </a:r>
            <a:r>
              <a:rPr lang="en-US" sz="600" dirty="0">
                <a:solidFill>
                  <a:srgbClr val="00B050"/>
                </a:solidFill>
              </a:rPr>
              <a:t>s of all ISUs</a:t>
            </a:r>
            <a:endParaRPr lang="LID4096" sz="600" dirty="0">
              <a:solidFill>
                <a:srgbClr val="00B050"/>
              </a:solidFill>
            </a:endParaRPr>
          </a:p>
        </p:txBody>
      </p:sp>
      <p:sp>
        <p:nvSpPr>
          <p:cNvPr id="9" name="Прямокутник 8">
            <a:extLst>
              <a:ext uri="{FF2B5EF4-FFF2-40B4-BE49-F238E27FC236}">
                <a16:creationId xmlns:a16="http://schemas.microsoft.com/office/drawing/2014/main" id="{235C66D5-6937-468C-A969-5E5CFC037E7B}"/>
              </a:ext>
            </a:extLst>
          </p:cNvPr>
          <p:cNvSpPr/>
          <p:nvPr/>
        </p:nvSpPr>
        <p:spPr>
          <a:xfrm>
            <a:off x="6807200" y="813094"/>
            <a:ext cx="525930" cy="323165"/>
          </a:xfrm>
          <a:prstGeom prst="rect">
            <a:avLst/>
          </a:prstGeom>
          <a:solidFill>
            <a:schemeClr val="bg1"/>
          </a:solidFill>
          <a:ln>
            <a:solidFill>
              <a:schemeClr val="tx1"/>
            </a:solidFill>
          </a:ln>
        </p:spPr>
        <p:txBody>
          <a:bodyPr wrap="square">
            <a:spAutoFit/>
          </a:bodyPr>
          <a:lstStyle/>
          <a:p>
            <a:pPr algn="ctr"/>
            <a:r>
              <a:rPr lang="en-US" sz="500" dirty="0">
                <a:solidFill>
                  <a:srgbClr val="00B050"/>
                </a:solidFill>
              </a:rPr>
              <a:t>Conducting a </a:t>
            </a:r>
            <a:r>
              <a:rPr lang="LID4096" sz="500" dirty="0">
                <a:solidFill>
                  <a:srgbClr val="00B050"/>
                </a:solidFill>
              </a:rPr>
              <a:t>discussion of goals and KR</a:t>
            </a:r>
          </a:p>
        </p:txBody>
      </p:sp>
      <p:sp>
        <p:nvSpPr>
          <p:cNvPr id="10" name="Прямокутник 9">
            <a:extLst>
              <a:ext uri="{FF2B5EF4-FFF2-40B4-BE49-F238E27FC236}">
                <a16:creationId xmlns:a16="http://schemas.microsoft.com/office/drawing/2014/main" id="{880D7DCE-9154-45AB-B44C-9FA0815F4C4B}"/>
              </a:ext>
            </a:extLst>
          </p:cNvPr>
          <p:cNvSpPr/>
          <p:nvPr/>
        </p:nvSpPr>
        <p:spPr>
          <a:xfrm>
            <a:off x="7770755" y="859260"/>
            <a:ext cx="650092" cy="369332"/>
          </a:xfrm>
          <a:prstGeom prst="rect">
            <a:avLst/>
          </a:prstGeom>
          <a:solidFill>
            <a:schemeClr val="bg1"/>
          </a:solidFill>
        </p:spPr>
        <p:txBody>
          <a:bodyPr wrap="square">
            <a:spAutoFit/>
          </a:bodyPr>
          <a:lstStyle/>
          <a:p>
            <a:pPr algn="ctr"/>
            <a:r>
              <a:rPr lang="LID4096" sz="600" dirty="0"/>
              <a:t>Formation of a consolidated work plan</a:t>
            </a:r>
          </a:p>
        </p:txBody>
      </p:sp>
      <p:sp>
        <p:nvSpPr>
          <p:cNvPr id="11" name="Прямокутник 10">
            <a:extLst>
              <a:ext uri="{FF2B5EF4-FFF2-40B4-BE49-F238E27FC236}">
                <a16:creationId xmlns:a16="http://schemas.microsoft.com/office/drawing/2014/main" id="{6D3A9CAE-C1CC-49E5-B299-0C0711510BDD}"/>
              </a:ext>
            </a:extLst>
          </p:cNvPr>
          <p:cNvSpPr/>
          <p:nvPr/>
        </p:nvSpPr>
        <p:spPr>
          <a:xfrm>
            <a:off x="7764757" y="1392320"/>
            <a:ext cx="656090" cy="276999"/>
          </a:xfrm>
          <a:prstGeom prst="rect">
            <a:avLst/>
          </a:prstGeom>
          <a:solidFill>
            <a:schemeClr val="bg1"/>
          </a:solidFill>
        </p:spPr>
        <p:txBody>
          <a:bodyPr wrap="square">
            <a:spAutoFit/>
          </a:bodyPr>
          <a:lstStyle/>
          <a:p>
            <a:pPr algn="ctr"/>
            <a:r>
              <a:rPr lang="LID4096" sz="600" dirty="0"/>
              <a:t>Preparation of a draft order</a:t>
            </a:r>
          </a:p>
        </p:txBody>
      </p:sp>
      <p:sp>
        <p:nvSpPr>
          <p:cNvPr id="12" name="Прямокутник 11">
            <a:extLst>
              <a:ext uri="{FF2B5EF4-FFF2-40B4-BE49-F238E27FC236}">
                <a16:creationId xmlns:a16="http://schemas.microsoft.com/office/drawing/2014/main" id="{5AEBCC1E-204B-42B5-951F-20830E14B465}"/>
              </a:ext>
            </a:extLst>
          </p:cNvPr>
          <p:cNvSpPr/>
          <p:nvPr/>
        </p:nvSpPr>
        <p:spPr>
          <a:xfrm>
            <a:off x="8541340" y="1346153"/>
            <a:ext cx="710237" cy="369332"/>
          </a:xfrm>
          <a:prstGeom prst="rect">
            <a:avLst/>
          </a:prstGeom>
          <a:solidFill>
            <a:schemeClr val="bg1"/>
          </a:solidFill>
        </p:spPr>
        <p:txBody>
          <a:bodyPr wrap="square">
            <a:spAutoFit/>
          </a:bodyPr>
          <a:lstStyle/>
          <a:p>
            <a:pPr algn="ctr"/>
            <a:r>
              <a:rPr lang="LID4096" sz="600" dirty="0"/>
              <a:t>Entering the Work Plan into the Jira system</a:t>
            </a:r>
          </a:p>
        </p:txBody>
      </p:sp>
      <p:sp>
        <p:nvSpPr>
          <p:cNvPr id="13" name="Прямокутник 12">
            <a:extLst>
              <a:ext uri="{FF2B5EF4-FFF2-40B4-BE49-F238E27FC236}">
                <a16:creationId xmlns:a16="http://schemas.microsoft.com/office/drawing/2014/main" id="{279FDEA4-E8EE-4FB3-9995-7CB57B16CF9D}"/>
              </a:ext>
            </a:extLst>
          </p:cNvPr>
          <p:cNvSpPr/>
          <p:nvPr/>
        </p:nvSpPr>
        <p:spPr>
          <a:xfrm>
            <a:off x="9630562" y="592425"/>
            <a:ext cx="710237" cy="184666"/>
          </a:xfrm>
          <a:prstGeom prst="rect">
            <a:avLst/>
          </a:prstGeom>
          <a:solidFill>
            <a:schemeClr val="bg1"/>
          </a:solidFill>
        </p:spPr>
        <p:txBody>
          <a:bodyPr wrap="square">
            <a:spAutoFit/>
          </a:bodyPr>
          <a:lstStyle/>
          <a:p>
            <a:pPr algn="ctr"/>
            <a:r>
              <a:rPr lang="en-US" sz="600" dirty="0"/>
              <a:t>Quarter cycle</a:t>
            </a:r>
            <a:endParaRPr lang="LID4096" sz="600" dirty="0"/>
          </a:p>
        </p:txBody>
      </p:sp>
      <p:sp>
        <p:nvSpPr>
          <p:cNvPr id="14" name="Прямокутник 13">
            <a:extLst>
              <a:ext uri="{FF2B5EF4-FFF2-40B4-BE49-F238E27FC236}">
                <a16:creationId xmlns:a16="http://schemas.microsoft.com/office/drawing/2014/main" id="{DED3F5B2-18BB-448F-8C77-BBED89B32578}"/>
              </a:ext>
            </a:extLst>
          </p:cNvPr>
          <p:cNvSpPr/>
          <p:nvPr/>
        </p:nvSpPr>
        <p:spPr>
          <a:xfrm>
            <a:off x="10540928" y="1346153"/>
            <a:ext cx="778508" cy="369332"/>
          </a:xfrm>
          <a:prstGeom prst="rect">
            <a:avLst/>
          </a:prstGeom>
          <a:solidFill>
            <a:schemeClr val="bg1"/>
          </a:solidFill>
        </p:spPr>
        <p:txBody>
          <a:bodyPr wrap="square">
            <a:spAutoFit/>
          </a:bodyPr>
          <a:lstStyle/>
          <a:p>
            <a:pPr algn="ctr"/>
            <a:r>
              <a:rPr lang="en-US" sz="600"/>
              <a:t>Summarising indicators in the Jira system</a:t>
            </a:r>
            <a:endParaRPr lang="LID4096" sz="600" dirty="0"/>
          </a:p>
        </p:txBody>
      </p:sp>
      <p:sp>
        <p:nvSpPr>
          <p:cNvPr id="15" name="Прямокутник 14">
            <a:extLst>
              <a:ext uri="{FF2B5EF4-FFF2-40B4-BE49-F238E27FC236}">
                <a16:creationId xmlns:a16="http://schemas.microsoft.com/office/drawing/2014/main" id="{6CE16407-30E6-48FC-ABDC-3D14F38CE85C}"/>
              </a:ext>
            </a:extLst>
          </p:cNvPr>
          <p:cNvSpPr/>
          <p:nvPr/>
        </p:nvSpPr>
        <p:spPr>
          <a:xfrm>
            <a:off x="11274148" y="1090093"/>
            <a:ext cx="859649" cy="184666"/>
          </a:xfrm>
          <a:prstGeom prst="rect">
            <a:avLst/>
          </a:prstGeom>
          <a:solidFill>
            <a:schemeClr val="bg1"/>
          </a:solidFill>
        </p:spPr>
        <p:txBody>
          <a:bodyPr wrap="square">
            <a:spAutoFit/>
          </a:bodyPr>
          <a:lstStyle/>
          <a:p>
            <a:pPr algn="ctr"/>
            <a:r>
              <a:rPr lang="en-US" sz="600" dirty="0"/>
              <a:t>End of annual period</a:t>
            </a:r>
            <a:endParaRPr lang="LID4096" sz="600" dirty="0"/>
          </a:p>
        </p:txBody>
      </p:sp>
      <p:sp>
        <p:nvSpPr>
          <p:cNvPr id="16" name="Прямокутник 15">
            <a:extLst>
              <a:ext uri="{FF2B5EF4-FFF2-40B4-BE49-F238E27FC236}">
                <a16:creationId xmlns:a16="http://schemas.microsoft.com/office/drawing/2014/main" id="{EA5BAD35-6F82-4857-91B7-8077B203B3CA}"/>
              </a:ext>
            </a:extLst>
          </p:cNvPr>
          <p:cNvSpPr/>
          <p:nvPr/>
        </p:nvSpPr>
        <p:spPr>
          <a:xfrm>
            <a:off x="3315681" y="1253820"/>
            <a:ext cx="812800" cy="461665"/>
          </a:xfrm>
          <a:prstGeom prst="rect">
            <a:avLst/>
          </a:prstGeom>
          <a:solidFill>
            <a:schemeClr val="bg1"/>
          </a:solidFill>
          <a:ln>
            <a:solidFill>
              <a:schemeClr val="tx1"/>
            </a:solidFill>
          </a:ln>
        </p:spPr>
        <p:txBody>
          <a:bodyPr wrap="square">
            <a:spAutoFit/>
          </a:bodyPr>
          <a:lstStyle/>
          <a:p>
            <a:pPr algn="ctr"/>
            <a:r>
              <a:rPr lang="LID4096" sz="600" dirty="0"/>
              <a:t>Summarise the goals and KRs of all </a:t>
            </a:r>
            <a:r>
              <a:rPr lang="en-US" sz="600" dirty="0"/>
              <a:t>ISU</a:t>
            </a:r>
            <a:r>
              <a:rPr lang="LID4096" sz="600" dirty="0"/>
              <a:t>s in a Google spreadsheet</a:t>
            </a:r>
          </a:p>
        </p:txBody>
      </p:sp>
      <p:sp>
        <p:nvSpPr>
          <p:cNvPr id="17" name="Прямокутник 16">
            <a:extLst>
              <a:ext uri="{FF2B5EF4-FFF2-40B4-BE49-F238E27FC236}">
                <a16:creationId xmlns:a16="http://schemas.microsoft.com/office/drawing/2014/main" id="{3C435544-53D9-46D6-B9F4-336AD47AB2E3}"/>
              </a:ext>
            </a:extLst>
          </p:cNvPr>
          <p:cNvSpPr/>
          <p:nvPr/>
        </p:nvSpPr>
        <p:spPr>
          <a:xfrm>
            <a:off x="4248974" y="1346153"/>
            <a:ext cx="735106" cy="400110"/>
          </a:xfrm>
          <a:prstGeom prst="rect">
            <a:avLst/>
          </a:prstGeom>
          <a:solidFill>
            <a:schemeClr val="bg1"/>
          </a:solidFill>
          <a:ln>
            <a:solidFill>
              <a:schemeClr val="tx1"/>
            </a:solidFill>
          </a:ln>
        </p:spPr>
        <p:txBody>
          <a:bodyPr wrap="square">
            <a:spAutoFit/>
          </a:bodyPr>
          <a:lstStyle/>
          <a:p>
            <a:pPr algn="ctr"/>
            <a:r>
              <a:rPr lang="LID4096" sz="500" dirty="0"/>
              <a:t>Prepare a schedule for discussing goals and KR with the NACP Head</a:t>
            </a:r>
          </a:p>
        </p:txBody>
      </p:sp>
      <p:sp>
        <p:nvSpPr>
          <p:cNvPr id="18" name="Прямокутник 17">
            <a:extLst>
              <a:ext uri="{FF2B5EF4-FFF2-40B4-BE49-F238E27FC236}">
                <a16:creationId xmlns:a16="http://schemas.microsoft.com/office/drawing/2014/main" id="{B9FB5345-0334-47C4-87F8-F67DD3E89770}"/>
              </a:ext>
            </a:extLst>
          </p:cNvPr>
          <p:cNvSpPr/>
          <p:nvPr/>
        </p:nvSpPr>
        <p:spPr>
          <a:xfrm>
            <a:off x="5056094" y="1330764"/>
            <a:ext cx="591671" cy="400110"/>
          </a:xfrm>
          <a:prstGeom prst="rect">
            <a:avLst/>
          </a:prstGeom>
          <a:solidFill>
            <a:schemeClr val="bg1"/>
          </a:solidFill>
          <a:ln>
            <a:solidFill>
              <a:schemeClr val="tx1"/>
            </a:solidFill>
          </a:ln>
        </p:spPr>
        <p:txBody>
          <a:bodyPr wrap="square">
            <a:spAutoFit/>
          </a:bodyPr>
          <a:lstStyle/>
          <a:p>
            <a:pPr algn="ctr"/>
            <a:r>
              <a:rPr lang="en-US" sz="500" dirty="0"/>
              <a:t>Communicate the Schedule to the NACP employees</a:t>
            </a:r>
            <a:endParaRPr lang="LID4096" sz="500" dirty="0"/>
          </a:p>
        </p:txBody>
      </p:sp>
      <p:sp>
        <p:nvSpPr>
          <p:cNvPr id="20" name="Прямокутник 19">
            <a:extLst>
              <a:ext uri="{FF2B5EF4-FFF2-40B4-BE49-F238E27FC236}">
                <a16:creationId xmlns:a16="http://schemas.microsoft.com/office/drawing/2014/main" id="{F617A116-8CA4-4D5F-A8EA-C0EFB0926BBF}"/>
              </a:ext>
            </a:extLst>
          </p:cNvPr>
          <p:cNvSpPr/>
          <p:nvPr/>
        </p:nvSpPr>
        <p:spPr>
          <a:xfrm>
            <a:off x="2211106" y="1864900"/>
            <a:ext cx="610200" cy="323165"/>
          </a:xfrm>
          <a:prstGeom prst="rect">
            <a:avLst/>
          </a:prstGeom>
          <a:solidFill>
            <a:schemeClr val="bg1"/>
          </a:solidFill>
        </p:spPr>
        <p:txBody>
          <a:bodyPr wrap="square">
            <a:spAutoFit/>
          </a:bodyPr>
          <a:lstStyle/>
          <a:p>
            <a:pPr algn="ctr"/>
            <a:r>
              <a:rPr lang="LID4096" sz="500" dirty="0">
                <a:solidFill>
                  <a:srgbClr val="00B050"/>
                </a:solidFill>
              </a:rPr>
              <a:t>Setting goals and defining the KR </a:t>
            </a:r>
            <a:r>
              <a:rPr lang="en-US" sz="500" dirty="0">
                <a:solidFill>
                  <a:srgbClr val="00B050"/>
                </a:solidFill>
              </a:rPr>
              <a:t>of the ISU</a:t>
            </a:r>
            <a:endParaRPr lang="LID4096" sz="500" dirty="0">
              <a:solidFill>
                <a:srgbClr val="00B050"/>
              </a:solidFill>
            </a:endParaRPr>
          </a:p>
        </p:txBody>
      </p:sp>
      <p:sp>
        <p:nvSpPr>
          <p:cNvPr id="19" name="Прямокутник 18">
            <a:extLst>
              <a:ext uri="{FF2B5EF4-FFF2-40B4-BE49-F238E27FC236}">
                <a16:creationId xmlns:a16="http://schemas.microsoft.com/office/drawing/2014/main" id="{3FB0908E-70CC-4E22-B20F-22507C949A30}"/>
              </a:ext>
            </a:extLst>
          </p:cNvPr>
          <p:cNvSpPr/>
          <p:nvPr/>
        </p:nvSpPr>
        <p:spPr>
          <a:xfrm>
            <a:off x="2635025" y="2093594"/>
            <a:ext cx="610200" cy="553998"/>
          </a:xfrm>
          <a:prstGeom prst="rect">
            <a:avLst/>
          </a:prstGeom>
          <a:solidFill>
            <a:schemeClr val="bg1"/>
          </a:solidFill>
          <a:ln>
            <a:solidFill>
              <a:schemeClr val="tx1"/>
            </a:solidFill>
          </a:ln>
        </p:spPr>
        <p:txBody>
          <a:bodyPr wrap="square">
            <a:spAutoFit/>
          </a:bodyPr>
          <a:lstStyle/>
          <a:p>
            <a:pPr algn="ctr"/>
            <a:r>
              <a:rPr lang="en-US" sz="500" dirty="0"/>
              <a:t>Reconciliation of the quarterly targets and their KRs determined by the ISU</a:t>
            </a:r>
            <a:endParaRPr lang="LID4096" sz="500" dirty="0"/>
          </a:p>
        </p:txBody>
      </p:sp>
      <p:sp>
        <p:nvSpPr>
          <p:cNvPr id="22" name="Прямокутник 21">
            <a:extLst>
              <a:ext uri="{FF2B5EF4-FFF2-40B4-BE49-F238E27FC236}">
                <a16:creationId xmlns:a16="http://schemas.microsoft.com/office/drawing/2014/main" id="{8258E75B-6986-4DD1-8C3B-453F0C5D5E21}"/>
              </a:ext>
            </a:extLst>
          </p:cNvPr>
          <p:cNvSpPr/>
          <p:nvPr/>
        </p:nvSpPr>
        <p:spPr>
          <a:xfrm>
            <a:off x="5891161" y="2149582"/>
            <a:ext cx="688933" cy="477054"/>
          </a:xfrm>
          <a:prstGeom prst="rect">
            <a:avLst/>
          </a:prstGeom>
          <a:solidFill>
            <a:srgbClr val="CBE8CC"/>
          </a:solidFill>
          <a:ln>
            <a:solidFill>
              <a:srgbClr val="47A14B"/>
            </a:solidFill>
          </a:ln>
        </p:spPr>
        <p:txBody>
          <a:bodyPr wrap="square">
            <a:spAutoFit/>
          </a:bodyPr>
          <a:lstStyle/>
          <a:p>
            <a:pPr algn="ctr"/>
            <a:r>
              <a:rPr lang="en-US" sz="500" dirty="0">
                <a:solidFill>
                  <a:srgbClr val="00B050"/>
                </a:solidFill>
              </a:rPr>
              <a:t>Participation in the joint discussion of the Quarterly targets and KRs of all</a:t>
            </a:r>
            <a:r>
              <a:rPr lang="uk-UA" sz="500" dirty="0">
                <a:solidFill>
                  <a:srgbClr val="00B050"/>
                </a:solidFill>
              </a:rPr>
              <a:t> </a:t>
            </a:r>
            <a:r>
              <a:rPr lang="en-US" sz="500" dirty="0">
                <a:solidFill>
                  <a:srgbClr val="00B050"/>
                </a:solidFill>
              </a:rPr>
              <a:t>ISUs</a:t>
            </a:r>
          </a:p>
        </p:txBody>
      </p:sp>
      <p:sp>
        <p:nvSpPr>
          <p:cNvPr id="23" name="Прямокутник 22">
            <a:extLst>
              <a:ext uri="{FF2B5EF4-FFF2-40B4-BE49-F238E27FC236}">
                <a16:creationId xmlns:a16="http://schemas.microsoft.com/office/drawing/2014/main" id="{13F93211-6B9D-44A2-8828-24077FAC223E}"/>
              </a:ext>
            </a:extLst>
          </p:cNvPr>
          <p:cNvSpPr/>
          <p:nvPr/>
        </p:nvSpPr>
        <p:spPr>
          <a:xfrm>
            <a:off x="5961531" y="3496112"/>
            <a:ext cx="618563" cy="400110"/>
          </a:xfrm>
          <a:prstGeom prst="rect">
            <a:avLst/>
          </a:prstGeom>
          <a:solidFill>
            <a:srgbClr val="CBE8CC"/>
          </a:solidFill>
          <a:ln>
            <a:solidFill>
              <a:srgbClr val="47A14B"/>
            </a:solidFill>
          </a:ln>
        </p:spPr>
        <p:txBody>
          <a:bodyPr wrap="square">
            <a:spAutoFit/>
          </a:bodyPr>
          <a:lstStyle/>
          <a:p>
            <a:pPr algn="ctr"/>
            <a:r>
              <a:rPr lang="en-US" sz="500" dirty="0">
                <a:solidFill>
                  <a:srgbClr val="00B050"/>
                </a:solidFill>
              </a:rPr>
              <a:t>Joint discussion of the Quarterly targets and KRs of all ISUs</a:t>
            </a:r>
          </a:p>
        </p:txBody>
      </p:sp>
      <p:sp>
        <p:nvSpPr>
          <p:cNvPr id="24" name="Прямокутник 23">
            <a:extLst>
              <a:ext uri="{FF2B5EF4-FFF2-40B4-BE49-F238E27FC236}">
                <a16:creationId xmlns:a16="http://schemas.microsoft.com/office/drawing/2014/main" id="{16437837-940F-4712-8D65-A24714A42FAE}"/>
              </a:ext>
            </a:extLst>
          </p:cNvPr>
          <p:cNvSpPr/>
          <p:nvPr/>
        </p:nvSpPr>
        <p:spPr>
          <a:xfrm>
            <a:off x="1765447" y="3496112"/>
            <a:ext cx="618563" cy="477054"/>
          </a:xfrm>
          <a:prstGeom prst="rect">
            <a:avLst/>
          </a:prstGeom>
          <a:solidFill>
            <a:schemeClr val="bg1"/>
          </a:solidFill>
          <a:ln>
            <a:solidFill>
              <a:schemeClr val="tx1"/>
            </a:solidFill>
          </a:ln>
        </p:spPr>
        <p:txBody>
          <a:bodyPr wrap="square">
            <a:spAutoFit/>
          </a:bodyPr>
          <a:lstStyle/>
          <a:p>
            <a:pPr algn="ctr"/>
            <a:r>
              <a:rPr lang="en-US" sz="500" dirty="0"/>
              <a:t>Discussion of the achievement of the previous quarter's Quarterly Goals</a:t>
            </a:r>
            <a:endParaRPr lang="LID4096" sz="500" dirty="0"/>
          </a:p>
        </p:txBody>
      </p:sp>
      <p:sp>
        <p:nvSpPr>
          <p:cNvPr id="25" name="Прямокутник 24">
            <a:extLst>
              <a:ext uri="{FF2B5EF4-FFF2-40B4-BE49-F238E27FC236}">
                <a16:creationId xmlns:a16="http://schemas.microsoft.com/office/drawing/2014/main" id="{24D4A619-C1AA-4579-8F09-232EB29E89FE}"/>
              </a:ext>
            </a:extLst>
          </p:cNvPr>
          <p:cNvSpPr/>
          <p:nvPr/>
        </p:nvSpPr>
        <p:spPr>
          <a:xfrm>
            <a:off x="2410605" y="3534584"/>
            <a:ext cx="618563" cy="400110"/>
          </a:xfrm>
          <a:prstGeom prst="rect">
            <a:avLst/>
          </a:prstGeom>
          <a:solidFill>
            <a:schemeClr val="bg1"/>
          </a:solidFill>
          <a:ln>
            <a:solidFill>
              <a:schemeClr val="tx1"/>
            </a:solidFill>
          </a:ln>
        </p:spPr>
        <p:txBody>
          <a:bodyPr wrap="square">
            <a:spAutoFit/>
          </a:bodyPr>
          <a:lstStyle/>
          <a:p>
            <a:pPr algn="ctr"/>
            <a:r>
              <a:rPr lang="en-US" sz="500" dirty="0"/>
              <a:t>Setting quarterly goals and their KR within the Annual Goal</a:t>
            </a:r>
            <a:endParaRPr lang="LID4096" sz="500" dirty="0"/>
          </a:p>
        </p:txBody>
      </p:sp>
      <p:sp>
        <p:nvSpPr>
          <p:cNvPr id="26" name="Прямокутник 25">
            <a:extLst>
              <a:ext uri="{FF2B5EF4-FFF2-40B4-BE49-F238E27FC236}">
                <a16:creationId xmlns:a16="http://schemas.microsoft.com/office/drawing/2014/main" id="{5E3D13B7-4E71-4CEA-ABD5-6E4AA7A42ED0}"/>
              </a:ext>
            </a:extLst>
          </p:cNvPr>
          <p:cNvSpPr/>
          <p:nvPr/>
        </p:nvSpPr>
        <p:spPr>
          <a:xfrm>
            <a:off x="2038630" y="3994111"/>
            <a:ext cx="656090" cy="184666"/>
          </a:xfrm>
          <a:prstGeom prst="rect">
            <a:avLst/>
          </a:prstGeom>
          <a:solidFill>
            <a:schemeClr val="bg1"/>
          </a:solidFill>
        </p:spPr>
        <p:txBody>
          <a:bodyPr wrap="square">
            <a:spAutoFit/>
          </a:bodyPr>
          <a:lstStyle/>
          <a:p>
            <a:pPr algn="ctr"/>
            <a:r>
              <a:rPr lang="en-US" sz="600" dirty="0"/>
              <a:t>Firsthand</a:t>
            </a:r>
            <a:endParaRPr lang="LID4096" sz="600" dirty="0"/>
          </a:p>
        </p:txBody>
      </p:sp>
      <p:sp>
        <p:nvSpPr>
          <p:cNvPr id="27" name="Прямокутник 26">
            <a:extLst>
              <a:ext uri="{FF2B5EF4-FFF2-40B4-BE49-F238E27FC236}">
                <a16:creationId xmlns:a16="http://schemas.microsoft.com/office/drawing/2014/main" id="{66F9B623-9D95-4639-AB18-191D012B4B23}"/>
              </a:ext>
            </a:extLst>
          </p:cNvPr>
          <p:cNvSpPr/>
          <p:nvPr/>
        </p:nvSpPr>
        <p:spPr>
          <a:xfrm>
            <a:off x="6913875" y="3534584"/>
            <a:ext cx="688196" cy="400110"/>
          </a:xfrm>
          <a:prstGeom prst="rect">
            <a:avLst/>
          </a:prstGeom>
          <a:solidFill>
            <a:schemeClr val="bg1"/>
          </a:solidFill>
          <a:ln>
            <a:solidFill>
              <a:schemeClr val="tx1"/>
            </a:solidFill>
          </a:ln>
        </p:spPr>
        <p:txBody>
          <a:bodyPr wrap="square">
            <a:spAutoFit/>
          </a:bodyPr>
          <a:lstStyle/>
          <a:p>
            <a:pPr algn="ctr"/>
            <a:r>
              <a:rPr lang="en-US" sz="500" dirty="0"/>
              <a:t>Entering quarterly goals and KRs into a Google spreadsheet</a:t>
            </a:r>
            <a:endParaRPr lang="LID4096" sz="500" dirty="0"/>
          </a:p>
        </p:txBody>
      </p:sp>
      <p:sp>
        <p:nvSpPr>
          <p:cNvPr id="28" name="Прямокутник 27">
            <a:extLst>
              <a:ext uri="{FF2B5EF4-FFF2-40B4-BE49-F238E27FC236}">
                <a16:creationId xmlns:a16="http://schemas.microsoft.com/office/drawing/2014/main" id="{2E6F7B74-B38E-4F08-BD7E-083929C14249}"/>
              </a:ext>
            </a:extLst>
          </p:cNvPr>
          <p:cNvSpPr/>
          <p:nvPr/>
        </p:nvSpPr>
        <p:spPr>
          <a:xfrm>
            <a:off x="7783376" y="3573056"/>
            <a:ext cx="499936" cy="323165"/>
          </a:xfrm>
          <a:prstGeom prst="rect">
            <a:avLst/>
          </a:prstGeom>
          <a:solidFill>
            <a:schemeClr val="bg1"/>
          </a:solidFill>
          <a:ln>
            <a:solidFill>
              <a:schemeClr val="bg1"/>
            </a:solidFill>
          </a:ln>
        </p:spPr>
        <p:txBody>
          <a:bodyPr wrap="square">
            <a:spAutoFit/>
          </a:bodyPr>
          <a:lstStyle/>
          <a:p>
            <a:pPr algn="ctr"/>
            <a:r>
              <a:rPr lang="en-US" sz="500" dirty="0"/>
              <a:t>Approval of the draft order</a:t>
            </a:r>
            <a:endParaRPr lang="LID4096" sz="500" dirty="0"/>
          </a:p>
        </p:txBody>
      </p:sp>
      <p:sp>
        <p:nvSpPr>
          <p:cNvPr id="29" name="Прямокутник 28">
            <a:extLst>
              <a:ext uri="{FF2B5EF4-FFF2-40B4-BE49-F238E27FC236}">
                <a16:creationId xmlns:a16="http://schemas.microsoft.com/office/drawing/2014/main" id="{D1874B76-8778-43F3-997A-7EF352B9623C}"/>
              </a:ext>
            </a:extLst>
          </p:cNvPr>
          <p:cNvSpPr/>
          <p:nvPr/>
        </p:nvSpPr>
        <p:spPr>
          <a:xfrm>
            <a:off x="9770463" y="3311446"/>
            <a:ext cx="656090" cy="184666"/>
          </a:xfrm>
          <a:prstGeom prst="rect">
            <a:avLst/>
          </a:prstGeom>
          <a:solidFill>
            <a:schemeClr val="bg1"/>
          </a:solidFill>
        </p:spPr>
        <p:txBody>
          <a:bodyPr wrap="square">
            <a:spAutoFit/>
          </a:bodyPr>
          <a:lstStyle/>
          <a:p>
            <a:pPr algn="ctr"/>
            <a:r>
              <a:rPr lang="en-US" sz="600" dirty="0"/>
              <a:t>Weekly</a:t>
            </a:r>
            <a:endParaRPr lang="LID4096" sz="600" dirty="0"/>
          </a:p>
        </p:txBody>
      </p:sp>
      <p:sp>
        <p:nvSpPr>
          <p:cNvPr id="30" name="Прямокутник 29">
            <a:extLst>
              <a:ext uri="{FF2B5EF4-FFF2-40B4-BE49-F238E27FC236}">
                <a16:creationId xmlns:a16="http://schemas.microsoft.com/office/drawing/2014/main" id="{1EC5B6D7-2AC7-4BFC-A301-B987E0856D5C}"/>
              </a:ext>
            </a:extLst>
          </p:cNvPr>
          <p:cNvSpPr/>
          <p:nvPr/>
        </p:nvSpPr>
        <p:spPr>
          <a:xfrm>
            <a:off x="10212882" y="2967335"/>
            <a:ext cx="778507" cy="184666"/>
          </a:xfrm>
          <a:prstGeom prst="rect">
            <a:avLst/>
          </a:prstGeom>
          <a:solidFill>
            <a:schemeClr val="bg1"/>
          </a:solidFill>
        </p:spPr>
        <p:txBody>
          <a:bodyPr wrap="square">
            <a:spAutoFit/>
          </a:bodyPr>
          <a:lstStyle/>
          <a:p>
            <a:pPr algn="ctr"/>
            <a:r>
              <a:rPr lang="en-US" sz="600" dirty="0"/>
              <a:t>Self-assessment</a:t>
            </a:r>
            <a:endParaRPr lang="LID4096" sz="600" dirty="0"/>
          </a:p>
        </p:txBody>
      </p:sp>
      <p:sp>
        <p:nvSpPr>
          <p:cNvPr id="31" name="Прямокутник 30">
            <a:extLst>
              <a:ext uri="{FF2B5EF4-FFF2-40B4-BE49-F238E27FC236}">
                <a16:creationId xmlns:a16="http://schemas.microsoft.com/office/drawing/2014/main" id="{893828B9-2C81-40D1-8BF9-50D8AA7AC4A5}"/>
              </a:ext>
            </a:extLst>
          </p:cNvPr>
          <p:cNvSpPr/>
          <p:nvPr/>
        </p:nvSpPr>
        <p:spPr>
          <a:xfrm>
            <a:off x="11047882" y="3302963"/>
            <a:ext cx="656090" cy="184666"/>
          </a:xfrm>
          <a:prstGeom prst="rect">
            <a:avLst/>
          </a:prstGeom>
          <a:solidFill>
            <a:schemeClr val="bg1"/>
          </a:solidFill>
        </p:spPr>
        <p:txBody>
          <a:bodyPr wrap="square">
            <a:spAutoFit/>
          </a:bodyPr>
          <a:lstStyle/>
          <a:p>
            <a:pPr algn="ctr"/>
            <a:r>
              <a:rPr lang="en-US" sz="600" dirty="0"/>
              <a:t>Biweekly</a:t>
            </a:r>
            <a:endParaRPr lang="LID4096" sz="600" dirty="0"/>
          </a:p>
        </p:txBody>
      </p:sp>
      <p:sp>
        <p:nvSpPr>
          <p:cNvPr id="32" name="Прямокутник 31">
            <a:extLst>
              <a:ext uri="{FF2B5EF4-FFF2-40B4-BE49-F238E27FC236}">
                <a16:creationId xmlns:a16="http://schemas.microsoft.com/office/drawing/2014/main" id="{ADDBD67D-1C28-4C6D-9A2C-4E35E600C398}"/>
              </a:ext>
            </a:extLst>
          </p:cNvPr>
          <p:cNvSpPr/>
          <p:nvPr/>
        </p:nvSpPr>
        <p:spPr>
          <a:xfrm>
            <a:off x="9357345" y="3534583"/>
            <a:ext cx="688196" cy="400110"/>
          </a:xfrm>
          <a:prstGeom prst="rect">
            <a:avLst/>
          </a:prstGeom>
          <a:solidFill>
            <a:schemeClr val="bg1"/>
          </a:solidFill>
          <a:ln>
            <a:solidFill>
              <a:schemeClr val="tx1"/>
            </a:solidFill>
          </a:ln>
        </p:spPr>
        <p:txBody>
          <a:bodyPr wrap="square">
            <a:spAutoFit/>
          </a:bodyPr>
          <a:lstStyle/>
          <a:p>
            <a:pPr algn="ctr"/>
            <a:r>
              <a:rPr lang="en-US" sz="500" dirty="0"/>
              <a:t>Weekly discussions of the Quarterly Objectives and their KR</a:t>
            </a:r>
            <a:endParaRPr lang="LID4096" sz="500" dirty="0"/>
          </a:p>
        </p:txBody>
      </p:sp>
      <p:sp>
        <p:nvSpPr>
          <p:cNvPr id="33" name="Прямокутник 32">
            <a:extLst>
              <a:ext uri="{FF2B5EF4-FFF2-40B4-BE49-F238E27FC236}">
                <a16:creationId xmlns:a16="http://schemas.microsoft.com/office/drawing/2014/main" id="{2DEFBC9B-B74E-45F2-93C9-59A5B465101F}"/>
              </a:ext>
            </a:extLst>
          </p:cNvPr>
          <p:cNvSpPr/>
          <p:nvPr/>
        </p:nvSpPr>
        <p:spPr>
          <a:xfrm>
            <a:off x="10663065" y="3505945"/>
            <a:ext cx="534233" cy="400110"/>
          </a:xfrm>
          <a:prstGeom prst="rect">
            <a:avLst/>
          </a:prstGeom>
          <a:solidFill>
            <a:schemeClr val="bg1"/>
          </a:solidFill>
          <a:ln>
            <a:solidFill>
              <a:schemeClr val="bg1"/>
            </a:solidFill>
          </a:ln>
        </p:spPr>
        <p:txBody>
          <a:bodyPr wrap="square">
            <a:spAutoFit/>
          </a:bodyPr>
          <a:lstStyle/>
          <a:p>
            <a:pPr algn="ctr"/>
            <a:r>
              <a:rPr lang="en-US" sz="500" dirty="0"/>
              <a:t>Entering indicators into the Jira system</a:t>
            </a:r>
            <a:endParaRPr lang="LID4096" sz="500" dirty="0"/>
          </a:p>
        </p:txBody>
      </p:sp>
      <p:sp>
        <p:nvSpPr>
          <p:cNvPr id="34" name="Прямокутник 33">
            <a:extLst>
              <a:ext uri="{FF2B5EF4-FFF2-40B4-BE49-F238E27FC236}">
                <a16:creationId xmlns:a16="http://schemas.microsoft.com/office/drawing/2014/main" id="{329ED0B3-E6D9-49AB-9AD6-362EAF13BA2D}"/>
              </a:ext>
            </a:extLst>
          </p:cNvPr>
          <p:cNvSpPr/>
          <p:nvPr/>
        </p:nvSpPr>
        <p:spPr>
          <a:xfrm>
            <a:off x="8536092" y="4673664"/>
            <a:ext cx="518261" cy="246221"/>
          </a:xfrm>
          <a:prstGeom prst="rect">
            <a:avLst/>
          </a:prstGeom>
          <a:solidFill>
            <a:schemeClr val="bg1"/>
          </a:solidFill>
          <a:ln>
            <a:solidFill>
              <a:schemeClr val="bg1"/>
            </a:solidFill>
          </a:ln>
        </p:spPr>
        <p:txBody>
          <a:bodyPr wrap="square">
            <a:spAutoFit/>
          </a:bodyPr>
          <a:lstStyle/>
          <a:p>
            <a:pPr algn="ctr"/>
            <a:r>
              <a:rPr lang="en-US" sz="500" dirty="0"/>
              <a:t>Approval of the order</a:t>
            </a:r>
            <a:endParaRPr lang="LID4096" sz="500" dirty="0"/>
          </a:p>
        </p:txBody>
      </p:sp>
      <p:sp>
        <p:nvSpPr>
          <p:cNvPr id="35" name="Прямокутник 34">
            <a:extLst>
              <a:ext uri="{FF2B5EF4-FFF2-40B4-BE49-F238E27FC236}">
                <a16:creationId xmlns:a16="http://schemas.microsoft.com/office/drawing/2014/main" id="{D8072B93-9EAB-4728-B1A8-FD9B4DDEED18}"/>
              </a:ext>
            </a:extLst>
          </p:cNvPr>
          <p:cNvSpPr/>
          <p:nvPr/>
        </p:nvSpPr>
        <p:spPr>
          <a:xfrm>
            <a:off x="9341182" y="5588355"/>
            <a:ext cx="662061" cy="323165"/>
          </a:xfrm>
          <a:prstGeom prst="rect">
            <a:avLst/>
          </a:prstGeom>
          <a:solidFill>
            <a:schemeClr val="bg1"/>
          </a:solidFill>
          <a:ln>
            <a:solidFill>
              <a:schemeClr val="bg1"/>
            </a:solidFill>
          </a:ln>
        </p:spPr>
        <p:txBody>
          <a:bodyPr wrap="square">
            <a:spAutoFit/>
          </a:bodyPr>
          <a:lstStyle/>
          <a:p>
            <a:pPr algn="ctr"/>
            <a:r>
              <a:rPr lang="en-US" sz="500" dirty="0"/>
              <a:t>Monitoring the achievement of goals and their KR</a:t>
            </a:r>
            <a:endParaRPr lang="LID4096" sz="500" dirty="0"/>
          </a:p>
        </p:txBody>
      </p:sp>
      <p:sp>
        <p:nvSpPr>
          <p:cNvPr id="36" name="Прямокутник 35">
            <a:extLst>
              <a:ext uri="{FF2B5EF4-FFF2-40B4-BE49-F238E27FC236}">
                <a16:creationId xmlns:a16="http://schemas.microsoft.com/office/drawing/2014/main" id="{AF651958-CFF4-40DC-9C2C-82B0D1D5987B}"/>
              </a:ext>
            </a:extLst>
          </p:cNvPr>
          <p:cNvSpPr/>
          <p:nvPr/>
        </p:nvSpPr>
        <p:spPr>
          <a:xfrm>
            <a:off x="7783376" y="5638375"/>
            <a:ext cx="518262" cy="323165"/>
          </a:xfrm>
          <a:prstGeom prst="rect">
            <a:avLst/>
          </a:prstGeom>
          <a:solidFill>
            <a:schemeClr val="bg1"/>
          </a:solidFill>
          <a:ln>
            <a:solidFill>
              <a:schemeClr val="bg1"/>
            </a:solidFill>
          </a:ln>
        </p:spPr>
        <p:txBody>
          <a:bodyPr wrap="square">
            <a:spAutoFit/>
          </a:bodyPr>
          <a:lstStyle/>
          <a:p>
            <a:pPr algn="ctr"/>
            <a:r>
              <a:rPr lang="en-US" sz="500" dirty="0"/>
              <a:t>Approval of the draft order</a:t>
            </a:r>
            <a:endParaRPr lang="LID4096" sz="500" dirty="0"/>
          </a:p>
        </p:txBody>
      </p:sp>
      <p:sp>
        <p:nvSpPr>
          <p:cNvPr id="37" name="Прямокутник 36">
            <a:extLst>
              <a:ext uri="{FF2B5EF4-FFF2-40B4-BE49-F238E27FC236}">
                <a16:creationId xmlns:a16="http://schemas.microsoft.com/office/drawing/2014/main" id="{26054F3C-48EF-4A65-B561-8CB3F5F00A43}"/>
              </a:ext>
            </a:extLst>
          </p:cNvPr>
          <p:cNvSpPr/>
          <p:nvPr/>
        </p:nvSpPr>
        <p:spPr>
          <a:xfrm>
            <a:off x="5961530" y="4596719"/>
            <a:ext cx="618563" cy="400110"/>
          </a:xfrm>
          <a:prstGeom prst="rect">
            <a:avLst/>
          </a:prstGeom>
          <a:solidFill>
            <a:srgbClr val="CBE8CC"/>
          </a:solidFill>
          <a:ln>
            <a:solidFill>
              <a:srgbClr val="47A14B"/>
            </a:solidFill>
          </a:ln>
        </p:spPr>
        <p:txBody>
          <a:bodyPr wrap="square">
            <a:spAutoFit/>
          </a:bodyPr>
          <a:lstStyle/>
          <a:p>
            <a:pPr algn="ctr"/>
            <a:r>
              <a:rPr lang="en-US" sz="500" dirty="0">
                <a:solidFill>
                  <a:srgbClr val="00B050"/>
                </a:solidFill>
              </a:rPr>
              <a:t>Joint discussion of the Quarterly targets and KRs of all ISUs</a:t>
            </a:r>
          </a:p>
        </p:txBody>
      </p:sp>
      <p:sp>
        <p:nvSpPr>
          <p:cNvPr id="38" name="Прямокутник 37">
            <a:extLst>
              <a:ext uri="{FF2B5EF4-FFF2-40B4-BE49-F238E27FC236}">
                <a16:creationId xmlns:a16="http://schemas.microsoft.com/office/drawing/2014/main" id="{D37E6C10-4319-450B-9893-E37EB809B337}"/>
              </a:ext>
            </a:extLst>
          </p:cNvPr>
          <p:cNvSpPr/>
          <p:nvPr/>
        </p:nvSpPr>
        <p:spPr>
          <a:xfrm>
            <a:off x="5961530" y="5561430"/>
            <a:ext cx="618563" cy="553998"/>
          </a:xfrm>
          <a:prstGeom prst="rect">
            <a:avLst/>
          </a:prstGeom>
          <a:solidFill>
            <a:srgbClr val="CBE8CC"/>
          </a:solidFill>
          <a:ln>
            <a:solidFill>
              <a:srgbClr val="47A14B"/>
            </a:solidFill>
          </a:ln>
        </p:spPr>
        <p:txBody>
          <a:bodyPr wrap="square">
            <a:spAutoFit/>
          </a:bodyPr>
          <a:lstStyle/>
          <a:p>
            <a:pPr algn="ctr"/>
            <a:r>
              <a:rPr lang="en-US" sz="500" dirty="0">
                <a:solidFill>
                  <a:srgbClr val="00B050"/>
                </a:solidFill>
              </a:rPr>
              <a:t>Joint discussion of the Quarterly targets and KRs of all ISUs for the Current and the Quarter</a:t>
            </a:r>
          </a:p>
        </p:txBody>
      </p:sp>
      <p:sp>
        <p:nvSpPr>
          <p:cNvPr id="40" name="Прямокутник 39">
            <a:extLst>
              <a:ext uri="{FF2B5EF4-FFF2-40B4-BE49-F238E27FC236}">
                <a16:creationId xmlns:a16="http://schemas.microsoft.com/office/drawing/2014/main" id="{E5259AFF-BE60-4594-9CF9-B3B53ACEFE4F}"/>
              </a:ext>
            </a:extLst>
          </p:cNvPr>
          <p:cNvSpPr/>
          <p:nvPr/>
        </p:nvSpPr>
        <p:spPr>
          <a:xfrm>
            <a:off x="9985680" y="5311356"/>
            <a:ext cx="871814" cy="276999"/>
          </a:xfrm>
          <a:prstGeom prst="rect">
            <a:avLst/>
          </a:prstGeom>
          <a:solidFill>
            <a:schemeClr val="bg1"/>
          </a:solidFill>
        </p:spPr>
        <p:txBody>
          <a:bodyPr wrap="square">
            <a:spAutoFit/>
          </a:bodyPr>
          <a:lstStyle/>
          <a:p>
            <a:pPr algn="ctr"/>
            <a:r>
              <a:rPr lang="en-US" sz="600" dirty="0"/>
              <a:t>The last week of the 1</a:t>
            </a:r>
            <a:r>
              <a:rPr lang="en-US" sz="600" baseline="30000" dirty="0"/>
              <a:t>st</a:t>
            </a:r>
            <a:r>
              <a:rPr lang="en-US" sz="600" dirty="0"/>
              <a:t> and the 2</a:t>
            </a:r>
            <a:r>
              <a:rPr lang="en-US" sz="600" baseline="30000" dirty="0"/>
              <a:t>nd</a:t>
            </a:r>
            <a:r>
              <a:rPr lang="en-US" sz="600" dirty="0"/>
              <a:t> month</a:t>
            </a:r>
            <a:endParaRPr lang="LID4096" sz="600" dirty="0"/>
          </a:p>
        </p:txBody>
      </p:sp>
      <p:sp>
        <p:nvSpPr>
          <p:cNvPr id="41" name="Прямокутник 40">
            <a:extLst>
              <a:ext uri="{FF2B5EF4-FFF2-40B4-BE49-F238E27FC236}">
                <a16:creationId xmlns:a16="http://schemas.microsoft.com/office/drawing/2014/main" id="{47F4ECA7-0C97-499A-B623-354EBAD7CF27}"/>
              </a:ext>
            </a:extLst>
          </p:cNvPr>
          <p:cNvSpPr/>
          <p:nvPr/>
        </p:nvSpPr>
        <p:spPr>
          <a:xfrm>
            <a:off x="5123392" y="5368996"/>
            <a:ext cx="838138" cy="276999"/>
          </a:xfrm>
          <a:prstGeom prst="rect">
            <a:avLst/>
          </a:prstGeom>
          <a:solidFill>
            <a:schemeClr val="bg1"/>
          </a:solidFill>
        </p:spPr>
        <p:txBody>
          <a:bodyPr wrap="square">
            <a:spAutoFit/>
          </a:bodyPr>
          <a:lstStyle/>
          <a:p>
            <a:pPr algn="ctr"/>
            <a:r>
              <a:rPr lang="en-US" sz="600" dirty="0"/>
              <a:t>Making changes to the Schedule</a:t>
            </a:r>
            <a:endParaRPr lang="LID4096" sz="600" dirty="0"/>
          </a:p>
        </p:txBody>
      </p:sp>
      <p:sp>
        <p:nvSpPr>
          <p:cNvPr id="42" name="Прямокутник 41">
            <a:extLst>
              <a:ext uri="{FF2B5EF4-FFF2-40B4-BE49-F238E27FC236}">
                <a16:creationId xmlns:a16="http://schemas.microsoft.com/office/drawing/2014/main" id="{DA2258E7-E99C-4D39-B3FB-B12245B164CF}"/>
              </a:ext>
            </a:extLst>
          </p:cNvPr>
          <p:cNvSpPr/>
          <p:nvPr/>
        </p:nvSpPr>
        <p:spPr>
          <a:xfrm>
            <a:off x="4365517" y="4635191"/>
            <a:ext cx="618563" cy="323165"/>
          </a:xfrm>
          <a:prstGeom prst="rect">
            <a:avLst/>
          </a:prstGeom>
          <a:solidFill>
            <a:schemeClr val="bg1"/>
          </a:solidFill>
          <a:ln>
            <a:solidFill>
              <a:schemeClr val="bg1"/>
            </a:solidFill>
          </a:ln>
        </p:spPr>
        <p:txBody>
          <a:bodyPr wrap="square">
            <a:spAutoFit/>
          </a:bodyPr>
          <a:lstStyle/>
          <a:p>
            <a:pPr algn="ctr"/>
            <a:r>
              <a:rPr lang="en-US" sz="500" dirty="0"/>
              <a:t>Initiation of making changes to the Schedule</a:t>
            </a:r>
            <a:endParaRPr lang="LID4096" sz="500" dirty="0"/>
          </a:p>
        </p:txBody>
      </p:sp>
      <p:sp>
        <p:nvSpPr>
          <p:cNvPr id="43" name="Прямокутник 42">
            <a:extLst>
              <a:ext uri="{FF2B5EF4-FFF2-40B4-BE49-F238E27FC236}">
                <a16:creationId xmlns:a16="http://schemas.microsoft.com/office/drawing/2014/main" id="{166EA987-D317-4DE5-922F-7F4E6A7672BF}"/>
              </a:ext>
            </a:extLst>
          </p:cNvPr>
          <p:cNvSpPr/>
          <p:nvPr/>
        </p:nvSpPr>
        <p:spPr>
          <a:xfrm>
            <a:off x="4321056" y="5603952"/>
            <a:ext cx="618563" cy="323165"/>
          </a:xfrm>
          <a:prstGeom prst="rect">
            <a:avLst/>
          </a:prstGeom>
          <a:solidFill>
            <a:schemeClr val="bg1"/>
          </a:solidFill>
          <a:ln>
            <a:solidFill>
              <a:schemeClr val="bg1"/>
            </a:solidFill>
          </a:ln>
        </p:spPr>
        <p:txBody>
          <a:bodyPr wrap="square">
            <a:spAutoFit/>
          </a:bodyPr>
          <a:lstStyle/>
          <a:p>
            <a:pPr algn="ctr"/>
            <a:r>
              <a:rPr lang="en-US" sz="500" dirty="0"/>
              <a:t>Initiation of making changes to the Schedule</a:t>
            </a:r>
            <a:endParaRPr lang="LID4096" sz="500" dirty="0"/>
          </a:p>
        </p:txBody>
      </p:sp>
      <p:sp>
        <p:nvSpPr>
          <p:cNvPr id="44" name="Прямокутник 43">
            <a:extLst>
              <a:ext uri="{FF2B5EF4-FFF2-40B4-BE49-F238E27FC236}">
                <a16:creationId xmlns:a16="http://schemas.microsoft.com/office/drawing/2014/main" id="{EDE8D1B4-9414-4598-8D07-276B519E2437}"/>
              </a:ext>
            </a:extLst>
          </p:cNvPr>
          <p:cNvSpPr/>
          <p:nvPr/>
        </p:nvSpPr>
        <p:spPr>
          <a:xfrm>
            <a:off x="3315681" y="5430625"/>
            <a:ext cx="932552" cy="369332"/>
          </a:xfrm>
          <a:prstGeom prst="rect">
            <a:avLst/>
          </a:prstGeom>
          <a:solidFill>
            <a:schemeClr val="bg1"/>
          </a:solidFill>
          <a:ln>
            <a:solidFill>
              <a:schemeClr val="tx1"/>
            </a:solidFill>
          </a:ln>
        </p:spPr>
        <p:txBody>
          <a:bodyPr wrap="square">
            <a:spAutoFit/>
          </a:bodyPr>
          <a:lstStyle/>
          <a:p>
            <a:pPr algn="ctr"/>
            <a:r>
              <a:rPr lang="LID4096" sz="600" dirty="0"/>
              <a:t>Submission of quarterly targets and KRs in </a:t>
            </a:r>
            <a:r>
              <a:rPr lang="en-US" sz="600" dirty="0"/>
              <a:t>appropriate form</a:t>
            </a:r>
            <a:endParaRPr lang="LID4096" sz="600" dirty="0"/>
          </a:p>
        </p:txBody>
      </p:sp>
      <p:sp>
        <p:nvSpPr>
          <p:cNvPr id="45" name="Прямокутник 44">
            <a:extLst>
              <a:ext uri="{FF2B5EF4-FFF2-40B4-BE49-F238E27FC236}">
                <a16:creationId xmlns:a16="http://schemas.microsoft.com/office/drawing/2014/main" id="{56A91E27-3442-4EB0-9A60-BA57D62D8CC3}"/>
              </a:ext>
            </a:extLst>
          </p:cNvPr>
          <p:cNvSpPr/>
          <p:nvPr/>
        </p:nvSpPr>
        <p:spPr>
          <a:xfrm>
            <a:off x="2497758" y="5534701"/>
            <a:ext cx="738679" cy="461665"/>
          </a:xfrm>
          <a:prstGeom prst="rect">
            <a:avLst/>
          </a:prstGeom>
          <a:solidFill>
            <a:schemeClr val="bg1"/>
          </a:solidFill>
          <a:ln>
            <a:solidFill>
              <a:schemeClr val="tx1"/>
            </a:solidFill>
          </a:ln>
        </p:spPr>
        <p:txBody>
          <a:bodyPr wrap="square">
            <a:spAutoFit/>
          </a:bodyPr>
          <a:lstStyle/>
          <a:p>
            <a:pPr algn="ctr"/>
            <a:r>
              <a:rPr lang="en-US" sz="600" dirty="0"/>
              <a:t>Coordination of the formed Quarterly targets and their KR</a:t>
            </a:r>
            <a:endParaRPr lang="LID4096" sz="600" dirty="0"/>
          </a:p>
        </p:txBody>
      </p:sp>
      <p:sp>
        <p:nvSpPr>
          <p:cNvPr id="46" name="Прямокутник 45">
            <a:extLst>
              <a:ext uri="{FF2B5EF4-FFF2-40B4-BE49-F238E27FC236}">
                <a16:creationId xmlns:a16="http://schemas.microsoft.com/office/drawing/2014/main" id="{A41F5072-5505-4E42-8E52-362EDCD50174}"/>
              </a:ext>
            </a:extLst>
          </p:cNvPr>
          <p:cNvSpPr/>
          <p:nvPr/>
        </p:nvSpPr>
        <p:spPr>
          <a:xfrm>
            <a:off x="773105" y="4178777"/>
            <a:ext cx="610200" cy="323165"/>
          </a:xfrm>
          <a:prstGeom prst="rect">
            <a:avLst/>
          </a:prstGeom>
          <a:solidFill>
            <a:schemeClr val="bg1"/>
          </a:solidFill>
        </p:spPr>
        <p:txBody>
          <a:bodyPr wrap="square">
            <a:spAutoFit/>
          </a:bodyPr>
          <a:lstStyle/>
          <a:p>
            <a:pPr algn="ctr"/>
            <a:r>
              <a:rPr lang="en-US" sz="500" dirty="0">
                <a:solidFill>
                  <a:srgbClr val="00B050"/>
                </a:solidFill>
              </a:rPr>
              <a:t>Defining Quarter Goals and their KR</a:t>
            </a:r>
            <a:endParaRPr lang="LID4096" sz="500" dirty="0">
              <a:solidFill>
                <a:srgbClr val="00B050"/>
              </a:solidFill>
            </a:endParaRPr>
          </a:p>
        </p:txBody>
      </p:sp>
      <p:sp>
        <p:nvSpPr>
          <p:cNvPr id="47" name="Прямокутник 46">
            <a:extLst>
              <a:ext uri="{FF2B5EF4-FFF2-40B4-BE49-F238E27FC236}">
                <a16:creationId xmlns:a16="http://schemas.microsoft.com/office/drawing/2014/main" id="{0C5CF3AD-C2E1-4A92-BAB9-AC60CF500DD2}"/>
              </a:ext>
            </a:extLst>
          </p:cNvPr>
          <p:cNvSpPr/>
          <p:nvPr/>
        </p:nvSpPr>
        <p:spPr>
          <a:xfrm>
            <a:off x="838870" y="4558246"/>
            <a:ext cx="738679" cy="477054"/>
          </a:xfrm>
          <a:prstGeom prst="rect">
            <a:avLst/>
          </a:prstGeom>
          <a:solidFill>
            <a:schemeClr val="bg1"/>
          </a:solidFill>
          <a:ln>
            <a:solidFill>
              <a:schemeClr val="tx1"/>
            </a:solidFill>
          </a:ln>
        </p:spPr>
        <p:txBody>
          <a:bodyPr wrap="square">
            <a:spAutoFit/>
          </a:bodyPr>
          <a:lstStyle/>
          <a:p>
            <a:pPr algn="ctr"/>
            <a:r>
              <a:rPr lang="en-US" sz="500" dirty="0"/>
              <a:t>Defining Annual Goals and KRs according to the Mission and Vision of the NACP</a:t>
            </a:r>
            <a:endParaRPr lang="LID4096" sz="500" dirty="0"/>
          </a:p>
        </p:txBody>
      </p:sp>
      <p:sp>
        <p:nvSpPr>
          <p:cNvPr id="48" name="Прямокутник 47">
            <a:extLst>
              <a:ext uri="{FF2B5EF4-FFF2-40B4-BE49-F238E27FC236}">
                <a16:creationId xmlns:a16="http://schemas.microsoft.com/office/drawing/2014/main" id="{C052901E-3EE2-4622-BE18-A134EA05BD46}"/>
              </a:ext>
            </a:extLst>
          </p:cNvPr>
          <p:cNvSpPr/>
          <p:nvPr/>
        </p:nvSpPr>
        <p:spPr>
          <a:xfrm>
            <a:off x="913178" y="5603950"/>
            <a:ext cx="590061" cy="323165"/>
          </a:xfrm>
          <a:prstGeom prst="rect">
            <a:avLst/>
          </a:prstGeom>
          <a:solidFill>
            <a:schemeClr val="bg1"/>
          </a:solidFill>
          <a:ln>
            <a:solidFill>
              <a:schemeClr val="bg1"/>
            </a:solidFill>
          </a:ln>
        </p:spPr>
        <p:txBody>
          <a:bodyPr wrap="square">
            <a:spAutoFit/>
          </a:bodyPr>
          <a:lstStyle/>
          <a:p>
            <a:pPr algn="ctr"/>
            <a:r>
              <a:rPr lang="en-US" sz="500" dirty="0"/>
              <a:t>Discussing Annual Goals and their KRs</a:t>
            </a:r>
            <a:endParaRPr lang="LID4096" sz="500" dirty="0"/>
          </a:p>
        </p:txBody>
      </p:sp>
      <p:sp>
        <p:nvSpPr>
          <p:cNvPr id="49" name="Прямокутник 48">
            <a:extLst>
              <a:ext uri="{FF2B5EF4-FFF2-40B4-BE49-F238E27FC236}">
                <a16:creationId xmlns:a16="http://schemas.microsoft.com/office/drawing/2014/main" id="{FFF6E227-712C-49A2-B469-075F48525825}"/>
              </a:ext>
            </a:extLst>
          </p:cNvPr>
          <p:cNvSpPr/>
          <p:nvPr/>
        </p:nvSpPr>
        <p:spPr>
          <a:xfrm>
            <a:off x="319578" y="6609153"/>
            <a:ext cx="1353834" cy="184666"/>
          </a:xfrm>
          <a:prstGeom prst="rect">
            <a:avLst/>
          </a:prstGeom>
          <a:solidFill>
            <a:schemeClr val="bg1"/>
          </a:solidFill>
        </p:spPr>
        <p:txBody>
          <a:bodyPr wrap="square">
            <a:spAutoFit/>
          </a:bodyPr>
          <a:lstStyle/>
          <a:p>
            <a:pPr algn="ctr"/>
            <a:r>
              <a:rPr lang="en-US" sz="600" dirty="0"/>
              <a:t>Deadline – second week of December</a:t>
            </a:r>
            <a:endParaRPr lang="LID4096" sz="600" dirty="0"/>
          </a:p>
        </p:txBody>
      </p:sp>
      <p:sp>
        <p:nvSpPr>
          <p:cNvPr id="50" name="Прямокутник 49">
            <a:extLst>
              <a:ext uri="{FF2B5EF4-FFF2-40B4-BE49-F238E27FC236}">
                <a16:creationId xmlns:a16="http://schemas.microsoft.com/office/drawing/2014/main" id="{DB97D348-AC1C-48B6-A07C-8EF2F441A361}"/>
              </a:ext>
            </a:extLst>
          </p:cNvPr>
          <p:cNvSpPr/>
          <p:nvPr/>
        </p:nvSpPr>
        <p:spPr>
          <a:xfrm>
            <a:off x="1891391" y="6602249"/>
            <a:ext cx="1353834" cy="184666"/>
          </a:xfrm>
          <a:prstGeom prst="rect">
            <a:avLst/>
          </a:prstGeom>
          <a:solidFill>
            <a:schemeClr val="bg1"/>
          </a:solidFill>
        </p:spPr>
        <p:txBody>
          <a:bodyPr wrap="square">
            <a:spAutoFit/>
          </a:bodyPr>
          <a:lstStyle/>
          <a:p>
            <a:pPr algn="ctr"/>
            <a:r>
              <a:rPr lang="en-US" sz="600" dirty="0"/>
              <a:t>The second last week of each quarter</a:t>
            </a:r>
            <a:endParaRPr lang="LID4096" sz="600" dirty="0"/>
          </a:p>
        </p:txBody>
      </p:sp>
      <p:sp>
        <p:nvSpPr>
          <p:cNvPr id="51" name="Прямокутник 50">
            <a:extLst>
              <a:ext uri="{FF2B5EF4-FFF2-40B4-BE49-F238E27FC236}">
                <a16:creationId xmlns:a16="http://schemas.microsoft.com/office/drawing/2014/main" id="{FEA23234-7EA4-48E9-88A4-6FE820306A10}"/>
              </a:ext>
            </a:extLst>
          </p:cNvPr>
          <p:cNvSpPr/>
          <p:nvPr/>
        </p:nvSpPr>
        <p:spPr>
          <a:xfrm>
            <a:off x="5904139" y="6602249"/>
            <a:ext cx="1353834" cy="184666"/>
          </a:xfrm>
          <a:prstGeom prst="rect">
            <a:avLst/>
          </a:prstGeom>
          <a:solidFill>
            <a:schemeClr val="bg1"/>
          </a:solidFill>
        </p:spPr>
        <p:txBody>
          <a:bodyPr wrap="square">
            <a:spAutoFit/>
          </a:bodyPr>
          <a:lstStyle/>
          <a:p>
            <a:pPr algn="ctr"/>
            <a:r>
              <a:rPr lang="en-US" sz="600" dirty="0"/>
              <a:t>The last week of the quarter</a:t>
            </a:r>
            <a:endParaRPr lang="LID4096" sz="600" dirty="0"/>
          </a:p>
        </p:txBody>
      </p:sp>
      <p:sp>
        <p:nvSpPr>
          <p:cNvPr id="52" name="Прямокутник 51">
            <a:extLst>
              <a:ext uri="{FF2B5EF4-FFF2-40B4-BE49-F238E27FC236}">
                <a16:creationId xmlns:a16="http://schemas.microsoft.com/office/drawing/2014/main" id="{A481D1D7-F9DB-4038-8472-E6167C428163}"/>
              </a:ext>
            </a:extLst>
          </p:cNvPr>
          <p:cNvSpPr/>
          <p:nvPr/>
        </p:nvSpPr>
        <p:spPr>
          <a:xfrm>
            <a:off x="9357345" y="6617823"/>
            <a:ext cx="1353834" cy="184666"/>
          </a:xfrm>
          <a:prstGeom prst="rect">
            <a:avLst/>
          </a:prstGeom>
          <a:solidFill>
            <a:schemeClr val="bg1"/>
          </a:solidFill>
        </p:spPr>
        <p:txBody>
          <a:bodyPr wrap="square">
            <a:spAutoFit/>
          </a:bodyPr>
          <a:lstStyle/>
          <a:p>
            <a:pPr algn="ctr"/>
            <a:r>
              <a:rPr lang="en-US" sz="600" dirty="0"/>
              <a:t>During the quarter</a:t>
            </a:r>
            <a:endParaRPr lang="LID4096" sz="600" dirty="0"/>
          </a:p>
        </p:txBody>
      </p:sp>
      <p:sp>
        <p:nvSpPr>
          <p:cNvPr id="53" name="Прямокутник 52">
            <a:extLst>
              <a:ext uri="{FF2B5EF4-FFF2-40B4-BE49-F238E27FC236}">
                <a16:creationId xmlns:a16="http://schemas.microsoft.com/office/drawing/2014/main" id="{1A9D54FC-2C55-454A-87A1-D0C2DF75EA4C}"/>
              </a:ext>
            </a:extLst>
          </p:cNvPr>
          <p:cNvSpPr/>
          <p:nvPr/>
        </p:nvSpPr>
        <p:spPr>
          <a:xfrm rot="16200000">
            <a:off x="-178977" y="1013148"/>
            <a:ext cx="1237422" cy="246221"/>
          </a:xfrm>
          <a:prstGeom prst="rect">
            <a:avLst/>
          </a:prstGeom>
          <a:solidFill>
            <a:schemeClr val="bg1"/>
          </a:solidFill>
          <a:ln>
            <a:solidFill>
              <a:schemeClr val="bg1"/>
            </a:solidFill>
          </a:ln>
        </p:spPr>
        <p:txBody>
          <a:bodyPr wrap="square">
            <a:spAutoFit/>
          </a:bodyPr>
          <a:lstStyle/>
          <a:p>
            <a:pPr algn="ctr"/>
            <a:r>
              <a:rPr lang="en-US" sz="500" dirty="0"/>
              <a:t>Department of Digital Transformation and Innovative Development</a:t>
            </a:r>
            <a:endParaRPr lang="LID4096" sz="500" dirty="0"/>
          </a:p>
        </p:txBody>
      </p:sp>
      <p:sp>
        <p:nvSpPr>
          <p:cNvPr id="54" name="Прямокутник 53">
            <a:extLst>
              <a:ext uri="{FF2B5EF4-FFF2-40B4-BE49-F238E27FC236}">
                <a16:creationId xmlns:a16="http://schemas.microsoft.com/office/drawing/2014/main" id="{C2C54F5F-1988-4A31-9955-894B10C65465}"/>
              </a:ext>
            </a:extLst>
          </p:cNvPr>
          <p:cNvSpPr/>
          <p:nvPr/>
        </p:nvSpPr>
        <p:spPr>
          <a:xfrm rot="16200000">
            <a:off x="-47229" y="2163012"/>
            <a:ext cx="973928" cy="246221"/>
          </a:xfrm>
          <a:prstGeom prst="rect">
            <a:avLst/>
          </a:prstGeom>
          <a:solidFill>
            <a:schemeClr val="bg1"/>
          </a:solidFill>
          <a:ln>
            <a:solidFill>
              <a:schemeClr val="bg1"/>
            </a:solidFill>
          </a:ln>
        </p:spPr>
        <p:txBody>
          <a:bodyPr wrap="square">
            <a:spAutoFit/>
          </a:bodyPr>
          <a:lstStyle/>
          <a:p>
            <a:pPr algn="ctr"/>
            <a:r>
              <a:rPr lang="en-US" sz="500" dirty="0"/>
              <a:t>Involved MTP as a co-executor of the quarterly target</a:t>
            </a:r>
            <a:endParaRPr lang="LID4096" sz="500" dirty="0"/>
          </a:p>
        </p:txBody>
      </p:sp>
      <p:sp>
        <p:nvSpPr>
          <p:cNvPr id="55" name="Прямокутник 54">
            <a:extLst>
              <a:ext uri="{FF2B5EF4-FFF2-40B4-BE49-F238E27FC236}">
                <a16:creationId xmlns:a16="http://schemas.microsoft.com/office/drawing/2014/main" id="{8B5463C4-26DF-4E98-B594-DB058BCFDCD0}"/>
              </a:ext>
            </a:extLst>
          </p:cNvPr>
          <p:cNvSpPr/>
          <p:nvPr/>
        </p:nvSpPr>
        <p:spPr>
          <a:xfrm rot="16200000">
            <a:off x="-228177" y="3378019"/>
            <a:ext cx="1324613" cy="246221"/>
          </a:xfrm>
          <a:prstGeom prst="rect">
            <a:avLst/>
          </a:prstGeom>
          <a:solidFill>
            <a:schemeClr val="bg1"/>
          </a:solidFill>
          <a:ln>
            <a:solidFill>
              <a:schemeClr val="bg1"/>
            </a:solidFill>
          </a:ln>
        </p:spPr>
        <p:txBody>
          <a:bodyPr wrap="square">
            <a:spAutoFit/>
          </a:bodyPr>
          <a:lstStyle/>
          <a:p>
            <a:pPr algn="ctr"/>
            <a:r>
              <a:rPr lang="en-US" sz="500" dirty="0"/>
              <a:t>Team of an independent structural unit responsible for the quarterly target</a:t>
            </a:r>
            <a:endParaRPr lang="LID4096" sz="500" dirty="0"/>
          </a:p>
        </p:txBody>
      </p:sp>
      <p:sp>
        <p:nvSpPr>
          <p:cNvPr id="56" name="Прямокутник 55">
            <a:extLst>
              <a:ext uri="{FF2B5EF4-FFF2-40B4-BE49-F238E27FC236}">
                <a16:creationId xmlns:a16="http://schemas.microsoft.com/office/drawing/2014/main" id="{A226C525-F4BE-43F4-940E-F77995D23CD2}"/>
              </a:ext>
            </a:extLst>
          </p:cNvPr>
          <p:cNvSpPr/>
          <p:nvPr/>
        </p:nvSpPr>
        <p:spPr>
          <a:xfrm rot="16200000">
            <a:off x="-6091" y="4589025"/>
            <a:ext cx="803497" cy="169277"/>
          </a:xfrm>
          <a:prstGeom prst="rect">
            <a:avLst/>
          </a:prstGeom>
          <a:solidFill>
            <a:schemeClr val="bg1"/>
          </a:solidFill>
          <a:ln>
            <a:solidFill>
              <a:schemeClr val="bg1"/>
            </a:solidFill>
          </a:ln>
        </p:spPr>
        <p:txBody>
          <a:bodyPr wrap="square">
            <a:spAutoFit/>
          </a:bodyPr>
          <a:lstStyle/>
          <a:p>
            <a:pPr algn="ctr"/>
            <a:r>
              <a:rPr lang="en-US" sz="500" dirty="0"/>
              <a:t>Head of the NACP</a:t>
            </a:r>
            <a:endParaRPr lang="LID4096" sz="500" dirty="0"/>
          </a:p>
        </p:txBody>
      </p:sp>
      <p:sp>
        <p:nvSpPr>
          <p:cNvPr id="57" name="Прямокутник 56">
            <a:extLst>
              <a:ext uri="{FF2B5EF4-FFF2-40B4-BE49-F238E27FC236}">
                <a16:creationId xmlns:a16="http://schemas.microsoft.com/office/drawing/2014/main" id="{D9D8A212-33EC-4EEF-AF94-4F7F29B0BA88}"/>
              </a:ext>
            </a:extLst>
          </p:cNvPr>
          <p:cNvSpPr/>
          <p:nvPr/>
        </p:nvSpPr>
        <p:spPr>
          <a:xfrm rot="16200000">
            <a:off x="-214093" y="5708429"/>
            <a:ext cx="1388777" cy="323165"/>
          </a:xfrm>
          <a:prstGeom prst="rect">
            <a:avLst/>
          </a:prstGeom>
          <a:solidFill>
            <a:schemeClr val="bg1"/>
          </a:solidFill>
          <a:ln>
            <a:solidFill>
              <a:schemeClr val="bg1"/>
            </a:solidFill>
          </a:ln>
        </p:spPr>
        <p:txBody>
          <a:bodyPr wrap="square">
            <a:spAutoFit/>
          </a:bodyPr>
          <a:lstStyle/>
          <a:p>
            <a:pPr algn="ctr"/>
            <a:r>
              <a:rPr lang="en-US" sz="500" dirty="0"/>
              <a:t>Deputy Heads of the NACP, the Chief of Staff and his/her deputies are responsible for the annual target</a:t>
            </a:r>
            <a:endParaRPr lang="LID4096" sz="500" dirty="0"/>
          </a:p>
        </p:txBody>
      </p:sp>
      <p:sp>
        <p:nvSpPr>
          <p:cNvPr id="58" name="Прямокутник 57">
            <a:extLst>
              <a:ext uri="{FF2B5EF4-FFF2-40B4-BE49-F238E27FC236}">
                <a16:creationId xmlns:a16="http://schemas.microsoft.com/office/drawing/2014/main" id="{8B4D5E89-8E4B-463A-83FD-D53C1D3ACB6A}"/>
              </a:ext>
            </a:extLst>
          </p:cNvPr>
          <p:cNvSpPr/>
          <p:nvPr/>
        </p:nvSpPr>
        <p:spPr>
          <a:xfrm rot="16200000">
            <a:off x="-690690" y="3427829"/>
            <a:ext cx="1796339" cy="169277"/>
          </a:xfrm>
          <a:prstGeom prst="rect">
            <a:avLst/>
          </a:prstGeom>
          <a:solidFill>
            <a:schemeClr val="bg1"/>
          </a:solidFill>
        </p:spPr>
        <p:txBody>
          <a:bodyPr wrap="square">
            <a:spAutoFit/>
          </a:bodyPr>
          <a:lstStyle/>
          <a:p>
            <a:r>
              <a:rPr lang="LID4096" sz="500" dirty="0"/>
              <a:t>Staff of the National Agency </a:t>
            </a:r>
            <a:r>
              <a:rPr lang="en-US" sz="500" dirty="0"/>
              <a:t>on Corruption Prevention</a:t>
            </a:r>
            <a:endParaRPr lang="LID4096" sz="500" dirty="0"/>
          </a:p>
        </p:txBody>
      </p:sp>
    </p:spTree>
    <p:extLst>
      <p:ext uri="{BB962C8B-B14F-4D97-AF65-F5344CB8AC3E}">
        <p14:creationId xmlns:p14="http://schemas.microsoft.com/office/powerpoint/2010/main" val="2083388818"/>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1016</TotalTime>
  <Words>477</Words>
  <Application>Microsoft Office PowerPoint</Application>
  <PresentationFormat>Широкий екран</PresentationFormat>
  <Paragraphs>54</Paragraphs>
  <Slides>1</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vt:i4>
      </vt:variant>
    </vt:vector>
  </HeadingPairs>
  <TitlesOfParts>
    <vt:vector size="7" baseType="lpstr">
      <vt:lpstr>Antiqua</vt:lpstr>
      <vt:lpstr>Arial</vt:lpstr>
      <vt:lpstr>Calibri</vt:lpstr>
      <vt:lpstr>Calibri Light</vt:lpstr>
      <vt:lpstr>Times New Roman</vt:lpstr>
      <vt:lpstr>Тема Office</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Митник Ірина Віталіївна</dc:creator>
  <cp:lastModifiedBy>Митник Ірина Віталіївна</cp:lastModifiedBy>
  <cp:revision>9</cp:revision>
  <dcterms:created xsi:type="dcterms:W3CDTF">2024-01-08T15:53:23Z</dcterms:created>
  <dcterms:modified xsi:type="dcterms:W3CDTF">2024-01-09T13:43:57Z</dcterms:modified>
</cp:coreProperties>
</file>