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7581900" cy="10731500"/>
  <p:notesSz cx="7581900" cy="10731500"/>
  <p:defaultTex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B017"/>
    <a:srgbClr val="08296E"/>
    <a:srgbClr val="1847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2" d="100"/>
          <a:sy n="112" d="100"/>
        </p:scale>
        <p:origin x="2136"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8642" y="3326765"/>
            <a:ext cx="6444615" cy="2253615"/>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7285" y="6009640"/>
            <a:ext cx="5307330" cy="268287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1/9/2024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1/9/2024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9095" y="2468245"/>
            <a:ext cx="3298126" cy="708279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904678" y="2468245"/>
            <a:ext cx="3298126" cy="708279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1/9/2024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1/9/2024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1/9/2024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79095" y="429260"/>
            <a:ext cx="6823710" cy="171704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9095" y="2468245"/>
            <a:ext cx="6823710" cy="708279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7846" y="9980295"/>
            <a:ext cx="2426208" cy="53657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9095" y="9980295"/>
            <a:ext cx="1743837" cy="53657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1/9/2024</a:t>
            </a:fld>
            <a:endParaRPr lang="en-US"/>
          </a:p>
        </p:txBody>
      </p:sp>
      <p:sp>
        <p:nvSpPr>
          <p:cNvPr id="6" name="Holder 6"/>
          <p:cNvSpPr>
            <a:spLocks noGrp="1"/>
          </p:cNvSpPr>
          <p:nvPr>
            <p:ph type="sldNum" sz="quarter" idx="7"/>
          </p:nvPr>
        </p:nvSpPr>
        <p:spPr>
          <a:xfrm>
            <a:off x="5458968" y="9980295"/>
            <a:ext cx="1743837" cy="53657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1556277"/>
            <a:ext cx="7581900" cy="8758643"/>
          </a:xfrm>
          <a:prstGeom prst="rect">
            <a:avLst/>
          </a:prstGeom>
        </p:spPr>
      </p:pic>
      <p:sp>
        <p:nvSpPr>
          <p:cNvPr id="3" name="object 3"/>
          <p:cNvSpPr/>
          <p:nvPr/>
        </p:nvSpPr>
        <p:spPr>
          <a:xfrm>
            <a:off x="2679700" y="10490200"/>
            <a:ext cx="2438400" cy="12700"/>
          </a:xfrm>
          <a:custGeom>
            <a:avLst/>
            <a:gdLst/>
            <a:ahLst/>
            <a:cxnLst/>
            <a:rect l="l" t="t" r="r" b="b"/>
            <a:pathLst>
              <a:path w="2438400" h="12700">
                <a:moveTo>
                  <a:pt x="2438400" y="0"/>
                </a:moveTo>
                <a:lnTo>
                  <a:pt x="0" y="0"/>
                </a:lnTo>
                <a:lnTo>
                  <a:pt x="0" y="12700"/>
                </a:lnTo>
                <a:lnTo>
                  <a:pt x="2438400" y="12700"/>
                </a:lnTo>
                <a:lnTo>
                  <a:pt x="2438400" y="0"/>
                </a:lnTo>
                <a:close/>
              </a:path>
            </a:pathLst>
          </a:custGeom>
          <a:solidFill>
            <a:srgbClr val="000000"/>
          </a:solidFill>
        </p:spPr>
        <p:txBody>
          <a:bodyPr wrap="square" lIns="0" tIns="0" rIns="0" bIns="0" rtlCol="0"/>
          <a:lstStyle/>
          <a:p>
            <a:endParaRPr/>
          </a:p>
        </p:txBody>
      </p:sp>
      <p:pic>
        <p:nvPicPr>
          <p:cNvPr id="4" name="object 4"/>
          <p:cNvPicPr/>
          <p:nvPr/>
        </p:nvPicPr>
        <p:blipFill>
          <a:blip r:embed="rId3" cstate="print"/>
          <a:stretch>
            <a:fillRect/>
          </a:stretch>
        </p:blipFill>
        <p:spPr>
          <a:xfrm>
            <a:off x="5282852" y="540940"/>
            <a:ext cx="1821457" cy="890686"/>
          </a:xfrm>
          <a:prstGeom prst="rect">
            <a:avLst/>
          </a:prstGeom>
        </p:spPr>
      </p:pic>
      <p:sp>
        <p:nvSpPr>
          <p:cNvPr id="5" name="TextBox 4">
            <a:extLst>
              <a:ext uri="{FF2B5EF4-FFF2-40B4-BE49-F238E27FC236}">
                <a16:creationId xmlns:a16="http://schemas.microsoft.com/office/drawing/2014/main" id="{31212692-8614-41BD-96A0-6E379D15A92A}"/>
              </a:ext>
            </a:extLst>
          </p:cNvPr>
          <p:cNvSpPr txBox="1"/>
          <p:nvPr/>
        </p:nvSpPr>
        <p:spPr>
          <a:xfrm>
            <a:off x="5269800" y="337582"/>
            <a:ext cx="2035794" cy="1200329"/>
          </a:xfrm>
          <a:prstGeom prst="rect">
            <a:avLst/>
          </a:prstGeom>
          <a:solidFill>
            <a:schemeClr val="bg1"/>
          </a:solidFill>
        </p:spPr>
        <p:txBody>
          <a:bodyPr wrap="square" rtlCol="0">
            <a:spAutoFit/>
          </a:bodyPr>
          <a:lstStyle/>
          <a:p>
            <a:r>
              <a:rPr lang="en-US" sz="800" dirty="0">
                <a:latin typeface="Times New Roman" panose="02020603050405020304" pitchFamily="18" charset="0"/>
                <a:cs typeface="Times New Roman" panose="02020603050405020304" pitchFamily="18" charset="0"/>
              </a:rPr>
              <a:t>Annex 3</a:t>
            </a:r>
          </a:p>
          <a:p>
            <a:r>
              <a:rPr lang="en-US" sz="800" dirty="0">
                <a:latin typeface="Times New Roman" panose="02020603050405020304" pitchFamily="18" charset="0"/>
                <a:cs typeface="Times New Roman" panose="02020603050405020304" pitchFamily="18" charset="0"/>
              </a:rPr>
              <a:t>to the Procedure for planning the work of the National Agency on Corruption Prevention based on the Objectives and Key Results (OKR) methodology for the implementation of the Mission “Building Integrity in Government and a Just Society” (Section 1, paragraph 3)</a:t>
            </a:r>
          </a:p>
          <a:p>
            <a:endParaRPr lang="en-US" sz="800"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3C15E1EB-6FA6-40EE-9F5E-85934C0ED841}"/>
              </a:ext>
            </a:extLst>
          </p:cNvPr>
          <p:cNvSpPr txBox="1"/>
          <p:nvPr/>
        </p:nvSpPr>
        <p:spPr>
          <a:xfrm>
            <a:off x="209550" y="1784350"/>
            <a:ext cx="1539204" cy="646331"/>
          </a:xfrm>
          <a:prstGeom prst="rect">
            <a:avLst/>
          </a:prstGeom>
          <a:solidFill>
            <a:srgbClr val="18479F"/>
          </a:solidFill>
        </p:spPr>
        <p:txBody>
          <a:bodyPr wrap="none" rtlCol="0">
            <a:spAutoFit/>
          </a:bodyPr>
          <a:lstStyle/>
          <a:p>
            <a:r>
              <a:rPr lang="en-US" sz="3600" b="1" dirty="0">
                <a:solidFill>
                  <a:srgbClr val="FBB017"/>
                </a:solidFill>
              </a:rPr>
              <a:t>VISION</a:t>
            </a:r>
            <a:endParaRPr lang="LID4096" sz="3200" b="1" dirty="0">
              <a:solidFill>
                <a:srgbClr val="FBB017"/>
              </a:solidFill>
            </a:endParaRPr>
          </a:p>
        </p:txBody>
      </p:sp>
      <p:sp>
        <p:nvSpPr>
          <p:cNvPr id="7" name="TextBox 6">
            <a:extLst>
              <a:ext uri="{FF2B5EF4-FFF2-40B4-BE49-F238E27FC236}">
                <a16:creationId xmlns:a16="http://schemas.microsoft.com/office/drawing/2014/main" id="{917A96CC-C302-4891-8FD7-909EC3A7B40F}"/>
              </a:ext>
            </a:extLst>
          </p:cNvPr>
          <p:cNvSpPr txBox="1"/>
          <p:nvPr/>
        </p:nvSpPr>
        <p:spPr>
          <a:xfrm>
            <a:off x="1853723" y="2317750"/>
            <a:ext cx="5470921" cy="523220"/>
          </a:xfrm>
          <a:prstGeom prst="rect">
            <a:avLst/>
          </a:prstGeom>
          <a:solidFill>
            <a:srgbClr val="18479F"/>
          </a:solidFill>
        </p:spPr>
        <p:txBody>
          <a:bodyPr wrap="none" rtlCol="0">
            <a:spAutoFit/>
          </a:bodyPr>
          <a:lstStyle/>
          <a:p>
            <a:r>
              <a:rPr lang="en-US" sz="2800" b="1" dirty="0">
                <a:solidFill>
                  <a:schemeClr val="bg1"/>
                </a:solidFill>
              </a:rPr>
              <a:t>WE ARE CHAMPIONS OF INTEGRITY</a:t>
            </a:r>
            <a:endParaRPr lang="LID4096" sz="2800" b="1" dirty="0">
              <a:solidFill>
                <a:schemeClr val="bg1"/>
              </a:solidFill>
            </a:endParaRPr>
          </a:p>
        </p:txBody>
      </p:sp>
      <p:sp>
        <p:nvSpPr>
          <p:cNvPr id="8" name="TextBox 7">
            <a:extLst>
              <a:ext uri="{FF2B5EF4-FFF2-40B4-BE49-F238E27FC236}">
                <a16:creationId xmlns:a16="http://schemas.microsoft.com/office/drawing/2014/main" id="{D899B2F7-0B78-4CD0-A411-61D4AA25DFA7}"/>
              </a:ext>
            </a:extLst>
          </p:cNvPr>
          <p:cNvSpPr txBox="1"/>
          <p:nvPr/>
        </p:nvSpPr>
        <p:spPr>
          <a:xfrm>
            <a:off x="312419" y="3016250"/>
            <a:ext cx="7269481" cy="646331"/>
          </a:xfrm>
          <a:prstGeom prst="rect">
            <a:avLst/>
          </a:prstGeom>
          <a:solidFill>
            <a:srgbClr val="18479F"/>
          </a:solidFill>
        </p:spPr>
        <p:txBody>
          <a:bodyPr wrap="square" rtlCol="0">
            <a:spAutoFit/>
          </a:bodyPr>
          <a:lstStyle/>
          <a:p>
            <a:pPr algn="r"/>
            <a:r>
              <a:rPr lang="en-US" i="1" dirty="0">
                <a:solidFill>
                  <a:schemeClr val="bg1"/>
                </a:solidFill>
              </a:rPr>
              <a:t>A proactive, highly qualified team that is a leader of the anti-corruption movement and an example of an effective state institution</a:t>
            </a:r>
            <a:endParaRPr lang="LID4096" i="1" dirty="0">
              <a:solidFill>
                <a:schemeClr val="bg1"/>
              </a:solidFill>
            </a:endParaRPr>
          </a:p>
        </p:txBody>
      </p:sp>
      <p:sp>
        <p:nvSpPr>
          <p:cNvPr id="9" name="TextBox 8">
            <a:extLst>
              <a:ext uri="{FF2B5EF4-FFF2-40B4-BE49-F238E27FC236}">
                <a16:creationId xmlns:a16="http://schemas.microsoft.com/office/drawing/2014/main" id="{03227645-F16D-4D70-8937-8C1970839900}"/>
              </a:ext>
            </a:extLst>
          </p:cNvPr>
          <p:cNvSpPr txBox="1"/>
          <p:nvPr/>
        </p:nvSpPr>
        <p:spPr>
          <a:xfrm>
            <a:off x="133350" y="5042584"/>
            <a:ext cx="1888659" cy="646331"/>
          </a:xfrm>
          <a:prstGeom prst="rect">
            <a:avLst/>
          </a:prstGeom>
          <a:solidFill>
            <a:srgbClr val="FBB017"/>
          </a:solidFill>
        </p:spPr>
        <p:txBody>
          <a:bodyPr wrap="none" rtlCol="0">
            <a:spAutoFit/>
          </a:bodyPr>
          <a:lstStyle/>
          <a:p>
            <a:r>
              <a:rPr lang="en-US" sz="3600" b="1" dirty="0">
                <a:solidFill>
                  <a:srgbClr val="08296E"/>
                </a:solidFill>
              </a:rPr>
              <a:t>MISSION</a:t>
            </a:r>
            <a:endParaRPr lang="LID4096" sz="3200" b="1" dirty="0">
              <a:solidFill>
                <a:srgbClr val="08296E"/>
              </a:solidFill>
            </a:endParaRPr>
          </a:p>
        </p:txBody>
      </p:sp>
      <p:sp>
        <p:nvSpPr>
          <p:cNvPr id="10" name="TextBox 9">
            <a:extLst>
              <a:ext uri="{FF2B5EF4-FFF2-40B4-BE49-F238E27FC236}">
                <a16:creationId xmlns:a16="http://schemas.microsoft.com/office/drawing/2014/main" id="{932553CC-416E-410A-957F-273C3A965765}"/>
              </a:ext>
            </a:extLst>
          </p:cNvPr>
          <p:cNvSpPr txBox="1"/>
          <p:nvPr/>
        </p:nvSpPr>
        <p:spPr>
          <a:xfrm>
            <a:off x="1683787" y="5617321"/>
            <a:ext cx="5640857" cy="830997"/>
          </a:xfrm>
          <a:prstGeom prst="rect">
            <a:avLst/>
          </a:prstGeom>
          <a:solidFill>
            <a:srgbClr val="FBB017"/>
          </a:solidFill>
        </p:spPr>
        <p:txBody>
          <a:bodyPr wrap="square" rtlCol="0">
            <a:spAutoFit/>
          </a:bodyPr>
          <a:lstStyle/>
          <a:p>
            <a:pPr algn="r"/>
            <a:r>
              <a:rPr lang="en-US" sz="2400" b="1" dirty="0">
                <a:solidFill>
                  <a:srgbClr val="08296E"/>
                </a:solidFill>
              </a:rPr>
              <a:t>BUILDING INTEGRITY IN THE GOVERNMENT AND A JUST SOCIETY</a:t>
            </a:r>
            <a:endParaRPr lang="LID4096" sz="2400" b="1" dirty="0">
              <a:solidFill>
                <a:srgbClr val="08296E"/>
              </a:solidFill>
            </a:endParaRPr>
          </a:p>
        </p:txBody>
      </p:sp>
      <p:sp>
        <p:nvSpPr>
          <p:cNvPr id="11" name="Прямокутник 10">
            <a:extLst>
              <a:ext uri="{FF2B5EF4-FFF2-40B4-BE49-F238E27FC236}">
                <a16:creationId xmlns:a16="http://schemas.microsoft.com/office/drawing/2014/main" id="{EF9341F8-0718-4480-B47D-0437B023E6DB}"/>
              </a:ext>
            </a:extLst>
          </p:cNvPr>
          <p:cNvSpPr/>
          <p:nvPr/>
        </p:nvSpPr>
        <p:spPr>
          <a:xfrm>
            <a:off x="495300" y="6687223"/>
            <a:ext cx="7086600" cy="923330"/>
          </a:xfrm>
          <a:prstGeom prst="rect">
            <a:avLst/>
          </a:prstGeom>
          <a:solidFill>
            <a:srgbClr val="FBB017"/>
          </a:solidFill>
        </p:spPr>
        <p:txBody>
          <a:bodyPr wrap="square">
            <a:spAutoFit/>
          </a:bodyPr>
          <a:lstStyle/>
          <a:p>
            <a:pPr algn="r"/>
            <a:r>
              <a:rPr lang="LID4096" i="1" dirty="0">
                <a:solidFill>
                  <a:srgbClr val="08296E"/>
                </a:solidFill>
              </a:rPr>
              <a:t>To do this, we make the public sector accountable, corruption difficult and unacceptable, and anti-corruption processes effective, convenient and unburdensome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116</TotalTime>
  <Words>112</Words>
  <Application>Microsoft Office PowerPoint</Application>
  <PresentationFormat>Довільний</PresentationFormat>
  <Paragraphs>8</Paragraphs>
  <Slides>1</Slides>
  <Notes>0</Notes>
  <HiddenSlides>0</HiddenSlides>
  <MMClips>0</MMClips>
  <ScaleCrop>false</ScaleCrop>
  <HeadingPairs>
    <vt:vector size="6" baseType="variant">
      <vt:variant>
        <vt:lpstr>Використані шрифти</vt:lpstr>
      </vt:variant>
      <vt:variant>
        <vt:i4>2</vt:i4>
      </vt:variant>
      <vt:variant>
        <vt:lpstr>Тема</vt:lpstr>
      </vt:variant>
      <vt:variant>
        <vt:i4>1</vt:i4>
      </vt:variant>
      <vt:variant>
        <vt:lpstr>Заголовки слайдів</vt:lpstr>
      </vt:variant>
      <vt:variant>
        <vt:i4>1</vt:i4>
      </vt:variant>
    </vt:vector>
  </HeadingPairs>
  <TitlesOfParts>
    <vt:vector size="4" baseType="lpstr">
      <vt:lpstr>Calibri</vt:lpstr>
      <vt:lpstr>Times New Roman</vt:lpstr>
      <vt:lpstr>Office Theme</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cp:lastModifiedBy>Митник Ірина Віталіївна</cp:lastModifiedBy>
  <cp:revision>5</cp:revision>
  <dcterms:created xsi:type="dcterms:W3CDTF">2024-01-02T13:08:51Z</dcterms:created>
  <dcterms:modified xsi:type="dcterms:W3CDTF">2024-01-09T13:44:54Z</dcterms:modified>
</cp:coreProperties>
</file>