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797675" cy="9926625"/>
  <p:embeddedFontLst>
    <p:embeddedFont>
      <p:font typeface="Raleway"/>
      <p:bold r:id="rId15"/>
      <p:boldItalic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hFkkQLXXbPuoDkETVH7qjQLVdR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bold.fntdata"/><Relationship Id="rId14" Type="http://schemas.openxmlformats.org/officeDocument/2006/relationships/slide" Target="slides/slide10.xml"/><Relationship Id="rId17" Type="http://schemas.openxmlformats.org/officeDocument/2006/relationships/font" Target="fonts/Oswald-regular.fntdata"/><Relationship Id="rId16" Type="http://schemas.openxmlformats.org/officeDocument/2006/relationships/font" Target="fonts/Raleway-boldItalic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Oswal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0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10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3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3:notes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4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4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4:notes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5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1" name="Google Shape;201;p5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5:notes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6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p6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6:notes"/>
          <p:cNvSpPr txBox="1"/>
          <p:nvPr>
            <p:ph idx="12" type="sldNum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uk-UA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7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8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9:notes"/>
          <p:cNvSpPr txBox="1"/>
          <p:nvPr>
            <p:ph idx="1" type="body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9:notes"/>
          <p:cNvSpPr/>
          <p:nvPr>
            <p:ph idx="2" type="sldImg"/>
          </p:nvPr>
        </p:nvSpPr>
        <p:spPr>
          <a:xfrm>
            <a:off x="422275" y="1241425"/>
            <a:ext cx="5953125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ий слайд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2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вертикальни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" type="body"/>
          </p:nvPr>
        </p:nvSpPr>
        <p:spPr>
          <a:xfrm rot="5400000">
            <a:off x="3920333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1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ий заголовок і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/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" type="body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Назва та вміст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/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" type="body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ий слайд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None/>
              <a:defRPr sz="1801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14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Назва розділу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/>
          <p:nvPr>
            <p:ph type="title"/>
          </p:nvPr>
        </p:nvSpPr>
        <p:spPr>
          <a:xfrm>
            <a:off x="831853" y="1709743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831853" y="4589468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1"/>
              <a:buNone/>
              <a:defRPr sz="1801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5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’єкти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6"/>
          <p:cNvSpPr txBox="1"/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838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2" type="body"/>
          </p:nvPr>
        </p:nvSpPr>
        <p:spPr>
          <a:xfrm>
            <a:off x="6172201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рівняння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type="title"/>
          </p:nvPr>
        </p:nvSpPr>
        <p:spPr>
          <a:xfrm>
            <a:off x="83979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839792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None/>
              <a:defRPr b="1" sz="1801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7"/>
          <p:cNvSpPr txBox="1"/>
          <p:nvPr>
            <p:ph idx="2" type="body"/>
          </p:nvPr>
        </p:nvSpPr>
        <p:spPr>
          <a:xfrm>
            <a:off x="839792" y="2505076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3" type="body"/>
          </p:nvPr>
        </p:nvSpPr>
        <p:spPr>
          <a:xfrm>
            <a:off x="6172202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None/>
              <a:defRPr b="1" sz="1801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7"/>
          <p:cNvSpPr txBox="1"/>
          <p:nvPr>
            <p:ph idx="4" type="body"/>
          </p:nvPr>
        </p:nvSpPr>
        <p:spPr>
          <a:xfrm>
            <a:off x="6172202" y="2505076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Лише заголовок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/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міст і підпис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/>
          <p:nvPr>
            <p:ph type="title"/>
          </p:nvPr>
        </p:nvSpPr>
        <p:spPr>
          <a:xfrm>
            <a:off x="839790" y="457200"/>
            <a:ext cx="3932236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" type="body"/>
          </p:nvPr>
        </p:nvSpPr>
        <p:spPr>
          <a:xfrm>
            <a:off x="5183189" y="987430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9"/>
          <p:cNvSpPr txBox="1"/>
          <p:nvPr>
            <p:ph idx="2" type="body"/>
          </p:nvPr>
        </p:nvSpPr>
        <p:spPr>
          <a:xfrm>
            <a:off x="839790" y="2057400"/>
            <a:ext cx="393223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1"/>
              <a:buNone/>
              <a:defRPr sz="1401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9pPr>
          </a:lstStyle>
          <a:p/>
        </p:txBody>
      </p:sp>
      <p:sp>
        <p:nvSpPr>
          <p:cNvPr id="62" name="Google Shape;62;p19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і підпис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839790" y="457200"/>
            <a:ext cx="3932236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/>
          <p:nvPr>
            <p:ph idx="2" type="pic"/>
          </p:nvPr>
        </p:nvSpPr>
        <p:spPr>
          <a:xfrm>
            <a:off x="5183189" y="987430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/>
          <p:nvPr>
            <p:ph idx="1" type="body"/>
          </p:nvPr>
        </p:nvSpPr>
        <p:spPr>
          <a:xfrm>
            <a:off x="839790" y="2057400"/>
            <a:ext cx="3932236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1"/>
              <a:buNone/>
              <a:defRPr sz="1401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1"/>
              <a:buNone/>
              <a:defRPr sz="1001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63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63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63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63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63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63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b="0" i="0" sz="180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1.jp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jpg"/><Relationship Id="rId4" Type="http://schemas.openxmlformats.org/officeDocument/2006/relationships/image" Target="../media/image3.png"/><Relationship Id="rId5" Type="http://schemas.openxmlformats.org/officeDocument/2006/relationships/image" Target="../media/image22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Relationship Id="rId4" Type="http://schemas.openxmlformats.org/officeDocument/2006/relationships/image" Target="../media/image2.png"/><Relationship Id="rId5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5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11.png"/><Relationship Id="rId5" Type="http://schemas.openxmlformats.org/officeDocument/2006/relationships/image" Target="../media/image19.png"/><Relationship Id="rId6" Type="http://schemas.openxmlformats.org/officeDocument/2006/relationships/image" Target="../media/image5.png"/><Relationship Id="rId7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83000"/>
            </a:blip>
            <a:stretch>
              <a:fillRect b="0" l="-21176" r="-21176" t="0"/>
            </a:stretch>
          </a:blipFill>
          <a:ln>
            <a:noFill/>
          </a:ln>
        </p:spPr>
      </p:sp>
      <p:sp>
        <p:nvSpPr>
          <p:cNvPr id="90" name="Google Shape;90;p1"/>
          <p:cNvSpPr/>
          <p:nvPr/>
        </p:nvSpPr>
        <p:spPr>
          <a:xfrm>
            <a:off x="0" y="0"/>
            <a:ext cx="12192000" cy="6858000"/>
          </a:xfrm>
          <a:custGeom>
            <a:rect b="b" l="l" r="r" t="t"/>
            <a:pathLst>
              <a:path extrusionOk="0"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47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1"/>
          <p:cNvSpPr/>
          <p:nvPr/>
        </p:nvSpPr>
        <p:spPr>
          <a:xfrm>
            <a:off x="562645" y="343540"/>
            <a:ext cx="717243" cy="1304413"/>
          </a:xfrm>
          <a:custGeom>
            <a:rect b="b" l="l" r="r" t="t"/>
            <a:pathLst>
              <a:path extrusionOk="0" h="1956619" w="1075865">
                <a:moveTo>
                  <a:pt x="0" y="0"/>
                </a:moveTo>
                <a:lnTo>
                  <a:pt x="1075864" y="0"/>
                </a:lnTo>
                <a:lnTo>
                  <a:pt x="1075864" y="1956619"/>
                </a:lnTo>
                <a:lnTo>
                  <a:pt x="0" y="19566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2" name="Google Shape;92;p1"/>
          <p:cNvSpPr txBox="1"/>
          <p:nvPr/>
        </p:nvSpPr>
        <p:spPr>
          <a:xfrm>
            <a:off x="562645" y="2073933"/>
            <a:ext cx="8623174" cy="28806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99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5504" u="none" cap="none" strike="noStrike">
                <a:solidFill>
                  <a:srgbClr val="D8D8D8"/>
                </a:solidFill>
                <a:latin typeface="Oswald"/>
                <a:ea typeface="Oswald"/>
                <a:cs typeface="Oswald"/>
                <a:sym typeface="Oswald"/>
              </a:rPr>
              <a:t>СТАН РЕАЛІЗАЦІЇ </a:t>
            </a:r>
            <a:endParaRPr/>
          </a:p>
          <a:p>
            <a:pPr indent="0" lvl="0" marL="0" marR="0" rtl="0" algn="l">
              <a:lnSpc>
                <a:spcPct val="1399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5504" u="none" cap="none" strike="noStrike">
                <a:solidFill>
                  <a:srgbClr val="D8D8D8"/>
                </a:solidFill>
                <a:latin typeface="Oswald"/>
                <a:ea typeface="Oswald"/>
                <a:cs typeface="Oswald"/>
                <a:sym typeface="Oswald"/>
              </a:rPr>
              <a:t>ДЕРЖАВНОЇ АНТИКОРУПЦІЙНОЇ </a:t>
            </a:r>
            <a:endParaRPr/>
          </a:p>
          <a:p>
            <a:pPr indent="0" lvl="0" marL="0" marR="0" rtl="0" algn="l">
              <a:lnSpc>
                <a:spcPct val="1399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5504" u="none" cap="none" strike="noStrike">
                <a:solidFill>
                  <a:srgbClr val="D8D8D8"/>
                </a:solidFill>
                <a:latin typeface="Oswald"/>
                <a:ea typeface="Oswald"/>
                <a:cs typeface="Oswald"/>
                <a:sym typeface="Oswald"/>
              </a:rPr>
              <a:t>ПРОГРАМИ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453776" y="446018"/>
            <a:ext cx="2423674" cy="9727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859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НАЦІОНАЛЬНЕ АГЕНТСТВО </a:t>
            </a:r>
            <a:endParaRPr/>
          </a:p>
          <a:p>
            <a:pPr indent="0" lvl="0" marL="0" marR="0" rtl="0" algn="just">
              <a:lnSpc>
                <a:spcPct val="1400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859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З ПИТАНЬ ЗАПОБІГАННЯ </a:t>
            </a:r>
            <a:endParaRPr/>
          </a:p>
          <a:p>
            <a:pPr indent="0" lvl="0" marL="0" marR="0" rtl="0" algn="just">
              <a:lnSpc>
                <a:spcPct val="14002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859" u="none" cap="none" strike="noStrik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КОРУПЦІЇ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408539" y="5400997"/>
            <a:ext cx="7832636" cy="10105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400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903" u="none" cap="none" strike="noStrike">
                <a:solidFill>
                  <a:srgbClr val="D8D8D8"/>
                </a:solidFill>
                <a:latin typeface="Raleway"/>
                <a:ea typeface="Raleway"/>
                <a:cs typeface="Raleway"/>
                <a:sym typeface="Raleway"/>
              </a:rPr>
              <a:t>Дмитро Калмиков</a:t>
            </a:r>
            <a:endParaRPr b="1" i="0" sz="1903" u="none" cap="none" strike="noStrike">
              <a:solidFill>
                <a:srgbClr val="D8D8D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r">
              <a:lnSpc>
                <a:spcPct val="1400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903" u="none" cap="none" strike="noStrike">
                <a:solidFill>
                  <a:srgbClr val="D8D8D8"/>
                </a:solidFill>
                <a:latin typeface="Raleway"/>
                <a:ea typeface="Raleway"/>
                <a:cs typeface="Raleway"/>
                <a:sym typeface="Raleway"/>
              </a:rPr>
              <a:t>Володимир Харченко</a:t>
            </a:r>
            <a:endParaRPr b="1" i="0" sz="1903" u="none" cap="none" strike="noStrike">
              <a:solidFill>
                <a:srgbClr val="D8D8D8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r">
              <a:lnSpc>
                <a:spcPct val="14004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903" u="none" cap="none" strike="noStrike">
                <a:solidFill>
                  <a:srgbClr val="D8D8D8"/>
                </a:solidFill>
                <a:latin typeface="Raleway"/>
                <a:ea typeface="Raleway"/>
                <a:cs typeface="Raleway"/>
                <a:sym typeface="Raleway"/>
              </a:rPr>
              <a:t>Департамент антикорупційної політики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0"/>
          <p:cNvSpPr/>
          <p:nvPr/>
        </p:nvSpPr>
        <p:spPr>
          <a:xfrm>
            <a:off x="0" y="0"/>
            <a:ext cx="12209723" cy="6858000"/>
          </a:xfrm>
          <a:custGeom>
            <a:rect b="b" l="l" r="r" t="t"/>
            <a:pathLst>
              <a:path extrusionOk="0"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83000"/>
            </a:blip>
            <a:stretch>
              <a:fillRect b="0" l="-21176" r="-21176" t="0"/>
            </a:stretch>
          </a:blipFill>
          <a:ln>
            <a:noFill/>
          </a:ln>
        </p:spPr>
      </p:sp>
      <p:sp>
        <p:nvSpPr>
          <p:cNvPr id="302" name="Google Shape;302;p10"/>
          <p:cNvSpPr/>
          <p:nvPr/>
        </p:nvSpPr>
        <p:spPr>
          <a:xfrm flipH="1">
            <a:off x="0" y="0"/>
            <a:ext cx="12192000" cy="6858000"/>
          </a:xfrm>
          <a:custGeom>
            <a:rect b="b" l="l" r="r" t="t"/>
            <a:pathLst>
              <a:path extrusionOk="0"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47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3" name="Google Shape;303;p10"/>
          <p:cNvSpPr txBox="1"/>
          <p:nvPr/>
        </p:nvSpPr>
        <p:spPr>
          <a:xfrm>
            <a:off x="2915890" y="1628507"/>
            <a:ext cx="9739968" cy="18004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rgbClr val="D8D8D8"/>
                </a:solidFill>
                <a:latin typeface="Raleway"/>
                <a:ea typeface="Raleway"/>
                <a:cs typeface="Raleway"/>
                <a:sym typeface="Raleway"/>
              </a:rPr>
              <a:t>ІНФОРМАЦІЙНА СИСТЕМА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rgbClr val="D8D8D8"/>
                </a:solidFill>
                <a:latin typeface="Raleway"/>
                <a:ea typeface="Raleway"/>
                <a:cs typeface="Raleway"/>
                <a:sym typeface="Raleway"/>
              </a:rPr>
              <a:t>МОНІТОРИНГУ РЕАЛІЗАЦІЇ ДЕРЖАВНОЇ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rgbClr val="D8D8D8"/>
                </a:solidFill>
                <a:latin typeface="Raleway"/>
                <a:ea typeface="Raleway"/>
                <a:cs typeface="Raleway"/>
                <a:sym typeface="Raleway"/>
              </a:rPr>
              <a:t>АНТИКОРУПЦІЙНОЇ ПОЛІТИКИ</a:t>
            </a:r>
            <a:endParaRPr/>
          </a:p>
        </p:txBody>
      </p:sp>
      <p:sp>
        <p:nvSpPr>
          <p:cNvPr id="304" name="Google Shape;304;p10"/>
          <p:cNvSpPr/>
          <p:nvPr/>
        </p:nvSpPr>
        <p:spPr>
          <a:xfrm>
            <a:off x="634946" y="1461776"/>
            <a:ext cx="2239279" cy="2310063"/>
          </a:xfrm>
          <a:prstGeom prst="roundRect">
            <a:avLst>
              <a:gd fmla="val 8753" name="adj"/>
            </a:avLst>
          </a:prstGeom>
          <a:solidFill>
            <a:schemeClr val="lt1"/>
          </a:solidFill>
          <a:ln cap="flat" cmpd="sng" w="12700">
            <a:solidFill>
              <a:srgbClr val="1C305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5" name="Google Shape;305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0038" y="1602260"/>
            <a:ext cx="2029093" cy="2029093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10"/>
          <p:cNvSpPr/>
          <p:nvPr/>
        </p:nvSpPr>
        <p:spPr>
          <a:xfrm>
            <a:off x="7341142" y="4415240"/>
            <a:ext cx="1041604" cy="1800492"/>
          </a:xfrm>
          <a:custGeom>
            <a:rect b="b" l="l" r="r" t="t"/>
            <a:pathLst>
              <a:path extrusionOk="0" h="1956619" w="1075865">
                <a:moveTo>
                  <a:pt x="0" y="0"/>
                </a:moveTo>
                <a:lnTo>
                  <a:pt x="1075864" y="0"/>
                </a:lnTo>
                <a:lnTo>
                  <a:pt x="1075864" y="1956619"/>
                </a:lnTo>
                <a:lnTo>
                  <a:pt x="0" y="195661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7" name="Google Shape;307;p10"/>
          <p:cNvSpPr txBox="1"/>
          <p:nvPr/>
        </p:nvSpPr>
        <p:spPr>
          <a:xfrm>
            <a:off x="8570450" y="4729356"/>
            <a:ext cx="3472393" cy="10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084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НАЦІОНАЛЬНЕ АГЕНТСТВО </a:t>
            </a:r>
            <a:endParaRPr/>
          </a:p>
          <a:p>
            <a:pPr indent="0" lvl="0" marL="0" marR="0" rtl="0" algn="just">
              <a:lnSpc>
                <a:spcPct val="1084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З ПИТАНЬ ЗАПОБІГАННЯ </a:t>
            </a:r>
            <a:endParaRPr/>
          </a:p>
          <a:p>
            <a:pPr indent="0" lvl="0" marL="0" marR="0" rtl="0" algn="just">
              <a:lnSpc>
                <a:spcPct val="1084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КОРУПЦІЇ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230775" y="3046197"/>
            <a:ext cx="9446601" cy="3216957"/>
          </a:xfrm>
          <a:prstGeom prst="roundRect">
            <a:avLst>
              <a:gd fmla="val 17448" name="adj"/>
            </a:avLst>
          </a:prstGeom>
          <a:solidFill>
            <a:srgbClr val="DDEAF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230776" y="304799"/>
            <a:ext cx="9446601" cy="2810817"/>
          </a:xfrm>
          <a:prstGeom prst="roundRect">
            <a:avLst>
              <a:gd fmla="val 17448" name="adj"/>
            </a:avLst>
          </a:prstGeom>
          <a:solidFill>
            <a:srgbClr val="E1EF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459614" y="594845"/>
            <a:ext cx="2495453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60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АС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18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АНТИКОРУПЦІЙНА СТРАТЕГІЯ</a:t>
            </a:r>
            <a:endParaRPr b="0" i="0" sz="1600" u="none" cap="none" strike="noStrike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503076" y="3457721"/>
            <a:ext cx="2634451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6000"/>
              <a:buFont typeface="Raleway"/>
              <a:buNone/>
            </a:pPr>
            <a:r>
              <a:rPr b="0" i="0" lang="uk-UA" sz="60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ДАП</a:t>
            </a:r>
            <a:endParaRPr b="0" i="0" sz="6000" u="none" cap="none" strike="noStrike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Raleway"/>
              <a:buNone/>
            </a:pPr>
            <a:r>
              <a:rPr b="0" i="0" lang="uk-UA" sz="20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ДЕРЖАВНА АНТИКОРУПЦІЙНА ПРОГРАМА</a:t>
            </a:r>
            <a:endParaRPr b="0" i="0" sz="1800" u="none" cap="none" strike="noStrike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03" name="Google Shape;103;p2"/>
          <p:cNvSpPr/>
          <p:nvPr/>
        </p:nvSpPr>
        <p:spPr>
          <a:xfrm>
            <a:off x="5381807" y="799352"/>
            <a:ext cx="2017223" cy="812126"/>
          </a:xfrm>
          <a:prstGeom prst="roundRect">
            <a:avLst>
              <a:gd fmla="val 16667" name="adj"/>
            </a:avLst>
          </a:prstGeom>
          <a:solidFill>
            <a:srgbClr val="002060"/>
          </a:solidFill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801" u="none" cap="none" strike="noStrike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ПРОБЛЕМА</a:t>
            </a:r>
            <a:endParaRPr/>
          </a:p>
        </p:txBody>
      </p:sp>
      <p:sp>
        <p:nvSpPr>
          <p:cNvPr id="104" name="Google Shape;104;p2"/>
          <p:cNvSpPr/>
          <p:nvPr/>
        </p:nvSpPr>
        <p:spPr>
          <a:xfrm>
            <a:off x="3543907" y="1968809"/>
            <a:ext cx="1626756" cy="944812"/>
          </a:xfrm>
          <a:prstGeom prst="roundRect">
            <a:avLst>
              <a:gd fmla="val 16667" name="adj"/>
            </a:avLst>
          </a:prstGeom>
          <a:solidFill>
            <a:srgbClr val="BBD6EE"/>
          </a:solidFill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401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ОЧІКУВАНИЙ СТРАТЕГІЧНИЙ РЕЗУЛЬТАТ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5577041" y="1957845"/>
            <a:ext cx="1626756" cy="944812"/>
          </a:xfrm>
          <a:prstGeom prst="roundRect">
            <a:avLst>
              <a:gd fmla="val 16667" name="adj"/>
            </a:avLst>
          </a:prstGeom>
          <a:solidFill>
            <a:srgbClr val="BBD6EE"/>
          </a:solidFill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401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ОЧІКУВАНИЙ СТРАТЕГІЧНИЙ РЕЗУЛЬТАТ</a:t>
            </a:r>
            <a:endParaRPr/>
          </a:p>
        </p:txBody>
      </p:sp>
      <p:sp>
        <p:nvSpPr>
          <p:cNvPr id="106" name="Google Shape;106;p2"/>
          <p:cNvSpPr/>
          <p:nvPr/>
        </p:nvSpPr>
        <p:spPr>
          <a:xfrm>
            <a:off x="7610176" y="1974466"/>
            <a:ext cx="1626756" cy="944812"/>
          </a:xfrm>
          <a:prstGeom prst="roundRect">
            <a:avLst>
              <a:gd fmla="val 16667" name="adj"/>
            </a:avLst>
          </a:prstGeom>
          <a:solidFill>
            <a:srgbClr val="BBD6EE"/>
          </a:solidFill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1401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ОЧІКУВАНИЙ СТРАТЕГІЧНИЙ РЕЗУЛЬТАТ</a:t>
            </a:r>
            <a:endParaRPr/>
          </a:p>
        </p:txBody>
      </p:sp>
      <p:cxnSp>
        <p:nvCxnSpPr>
          <p:cNvPr id="107" name="Google Shape;107;p2"/>
          <p:cNvCxnSpPr>
            <a:stCxn id="103" idx="2"/>
            <a:endCxn id="104" idx="0"/>
          </p:cNvCxnSpPr>
          <p:nvPr/>
        </p:nvCxnSpPr>
        <p:spPr>
          <a:xfrm rot="5400000">
            <a:off x="5195219" y="773578"/>
            <a:ext cx="357300" cy="2033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8" name="Google Shape;108;p2"/>
          <p:cNvCxnSpPr>
            <a:stCxn id="103" idx="2"/>
            <a:endCxn id="106" idx="0"/>
          </p:cNvCxnSpPr>
          <p:nvPr/>
        </p:nvCxnSpPr>
        <p:spPr>
          <a:xfrm flipH="1" rot="-5400000">
            <a:off x="7225469" y="776428"/>
            <a:ext cx="363000" cy="20331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9" name="Google Shape;109;p2"/>
          <p:cNvCxnSpPr>
            <a:stCxn id="103" idx="2"/>
            <a:endCxn id="105" idx="0"/>
          </p:cNvCxnSpPr>
          <p:nvPr/>
        </p:nvCxnSpPr>
        <p:spPr>
          <a:xfrm>
            <a:off x="6390419" y="1611478"/>
            <a:ext cx="0" cy="346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0" name="Google Shape;110;p2"/>
          <p:cNvSpPr txBox="1"/>
          <p:nvPr/>
        </p:nvSpPr>
        <p:spPr>
          <a:xfrm>
            <a:off x="10703220" y="663211"/>
            <a:ext cx="1103951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5400" u="none" cap="none" strike="noStrike">
                <a:solidFill>
                  <a:srgbClr val="C00000"/>
                </a:solidFill>
                <a:latin typeface="Raleway"/>
                <a:ea typeface="Raleway"/>
                <a:cs typeface="Raleway"/>
                <a:sym typeface="Raleway"/>
              </a:rPr>
              <a:t>73</a:t>
            </a:r>
            <a:endParaRPr b="1" sz="1200">
              <a:solidFill>
                <a:srgbClr val="C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0480622" y="1931878"/>
            <a:ext cx="1480602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5400">
                <a:solidFill>
                  <a:srgbClr val="C00000"/>
                </a:solidFill>
                <a:latin typeface="Raleway"/>
                <a:ea typeface="Raleway"/>
                <a:cs typeface="Raleway"/>
                <a:sym typeface="Raleway"/>
              </a:rPr>
              <a:t>271</a:t>
            </a:r>
            <a:endParaRPr b="1" sz="1200">
              <a:solidFill>
                <a:srgbClr val="C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10360445" y="3101670"/>
            <a:ext cx="1748343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5400">
                <a:solidFill>
                  <a:srgbClr val="C00000"/>
                </a:solidFill>
                <a:latin typeface="Raleway"/>
                <a:ea typeface="Raleway"/>
                <a:cs typeface="Raleway"/>
                <a:sym typeface="Raleway"/>
              </a:rPr>
              <a:t>1187</a:t>
            </a:r>
            <a:endParaRPr b="1" sz="1200">
              <a:solidFill>
                <a:srgbClr val="C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9873450" y="4415985"/>
            <a:ext cx="1957723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ВИКОНАВЦІВ</a:t>
            </a:r>
            <a:endParaRPr b="1" sz="1100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14" name="Google Shape;114;p2"/>
          <p:cNvSpPr/>
          <p:nvPr/>
        </p:nvSpPr>
        <p:spPr>
          <a:xfrm>
            <a:off x="10120348" y="4930072"/>
            <a:ext cx="1462838" cy="144399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6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109</a:t>
            </a:r>
            <a:endParaRPr/>
          </a:p>
        </p:txBody>
      </p:sp>
      <p:sp>
        <p:nvSpPr>
          <p:cNvPr id="115" name="Google Shape;115;p2"/>
          <p:cNvSpPr/>
          <p:nvPr/>
        </p:nvSpPr>
        <p:spPr>
          <a:xfrm>
            <a:off x="3543907" y="4891052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16" name="Google Shape;116;p2"/>
          <p:cNvSpPr/>
          <p:nvPr/>
        </p:nvSpPr>
        <p:spPr>
          <a:xfrm>
            <a:off x="4472355" y="4891052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17" name="Google Shape;117;p2"/>
          <p:cNvSpPr/>
          <p:nvPr/>
        </p:nvSpPr>
        <p:spPr>
          <a:xfrm>
            <a:off x="3543907" y="4092731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18" name="Google Shape;118;p2"/>
          <p:cNvSpPr/>
          <p:nvPr/>
        </p:nvSpPr>
        <p:spPr>
          <a:xfrm>
            <a:off x="4472355" y="4092731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19" name="Google Shape;119;p2"/>
          <p:cNvSpPr/>
          <p:nvPr/>
        </p:nvSpPr>
        <p:spPr>
          <a:xfrm>
            <a:off x="3543907" y="3294410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20" name="Google Shape;120;p2"/>
          <p:cNvSpPr/>
          <p:nvPr/>
        </p:nvSpPr>
        <p:spPr>
          <a:xfrm>
            <a:off x="4472355" y="3294410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cxnSp>
        <p:nvCxnSpPr>
          <p:cNvPr id="121" name="Google Shape;121;p2"/>
          <p:cNvCxnSpPr>
            <a:stCxn id="115" idx="3"/>
            <a:endCxn id="116" idx="1"/>
          </p:cNvCxnSpPr>
          <p:nvPr/>
        </p:nvCxnSpPr>
        <p:spPr>
          <a:xfrm>
            <a:off x="4242215" y="5180747"/>
            <a:ext cx="2301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2"/>
          <p:cNvCxnSpPr>
            <a:stCxn id="117" idx="3"/>
            <a:endCxn id="118" idx="1"/>
          </p:cNvCxnSpPr>
          <p:nvPr/>
        </p:nvCxnSpPr>
        <p:spPr>
          <a:xfrm>
            <a:off x="4242215" y="4382426"/>
            <a:ext cx="2301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2"/>
          <p:cNvCxnSpPr>
            <a:stCxn id="119" idx="3"/>
            <a:endCxn id="120" idx="1"/>
          </p:cNvCxnSpPr>
          <p:nvPr/>
        </p:nvCxnSpPr>
        <p:spPr>
          <a:xfrm>
            <a:off x="4242215" y="3584105"/>
            <a:ext cx="2301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2"/>
          <p:cNvCxnSpPr>
            <a:stCxn id="104" idx="2"/>
          </p:cNvCxnSpPr>
          <p:nvPr/>
        </p:nvCxnSpPr>
        <p:spPr>
          <a:xfrm>
            <a:off x="4357285" y="2913621"/>
            <a:ext cx="0" cy="22671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5" name="Google Shape;125;p2"/>
          <p:cNvSpPr/>
          <p:nvPr/>
        </p:nvSpPr>
        <p:spPr>
          <a:xfrm>
            <a:off x="5577041" y="4891763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26" name="Google Shape;126;p2"/>
          <p:cNvSpPr/>
          <p:nvPr/>
        </p:nvSpPr>
        <p:spPr>
          <a:xfrm>
            <a:off x="6505489" y="4891763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27" name="Google Shape;127;p2"/>
          <p:cNvSpPr/>
          <p:nvPr/>
        </p:nvSpPr>
        <p:spPr>
          <a:xfrm>
            <a:off x="5577041" y="4093442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6505489" y="4093442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29" name="Google Shape;129;p2"/>
          <p:cNvSpPr/>
          <p:nvPr/>
        </p:nvSpPr>
        <p:spPr>
          <a:xfrm>
            <a:off x="5577041" y="3295121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30" name="Google Shape;130;p2"/>
          <p:cNvSpPr/>
          <p:nvPr/>
        </p:nvSpPr>
        <p:spPr>
          <a:xfrm>
            <a:off x="6505489" y="3295121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cxnSp>
        <p:nvCxnSpPr>
          <p:cNvPr id="131" name="Google Shape;131;p2"/>
          <p:cNvCxnSpPr>
            <a:stCxn id="125" idx="3"/>
            <a:endCxn id="126" idx="1"/>
          </p:cNvCxnSpPr>
          <p:nvPr/>
        </p:nvCxnSpPr>
        <p:spPr>
          <a:xfrm>
            <a:off x="6275349" y="5181458"/>
            <a:ext cx="2301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2" name="Google Shape;132;p2"/>
          <p:cNvCxnSpPr>
            <a:stCxn id="127" idx="3"/>
            <a:endCxn id="128" idx="1"/>
          </p:cNvCxnSpPr>
          <p:nvPr/>
        </p:nvCxnSpPr>
        <p:spPr>
          <a:xfrm>
            <a:off x="6275349" y="4383137"/>
            <a:ext cx="2301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3" name="Google Shape;133;p2"/>
          <p:cNvCxnSpPr>
            <a:stCxn id="129" idx="3"/>
            <a:endCxn id="130" idx="1"/>
          </p:cNvCxnSpPr>
          <p:nvPr/>
        </p:nvCxnSpPr>
        <p:spPr>
          <a:xfrm>
            <a:off x="6275349" y="3584816"/>
            <a:ext cx="2301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4" name="Google Shape;134;p2"/>
          <p:cNvCxnSpPr/>
          <p:nvPr/>
        </p:nvCxnSpPr>
        <p:spPr>
          <a:xfrm>
            <a:off x="6390419" y="2914332"/>
            <a:ext cx="0" cy="226712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5" name="Google Shape;135;p2"/>
          <p:cNvSpPr/>
          <p:nvPr/>
        </p:nvSpPr>
        <p:spPr>
          <a:xfrm>
            <a:off x="7610176" y="4924611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36" name="Google Shape;136;p2"/>
          <p:cNvSpPr/>
          <p:nvPr/>
        </p:nvSpPr>
        <p:spPr>
          <a:xfrm>
            <a:off x="8538624" y="4924611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7610176" y="4126290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38" name="Google Shape;138;p2"/>
          <p:cNvSpPr/>
          <p:nvPr/>
        </p:nvSpPr>
        <p:spPr>
          <a:xfrm>
            <a:off x="8538624" y="4126290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39" name="Google Shape;139;p2"/>
          <p:cNvSpPr/>
          <p:nvPr/>
        </p:nvSpPr>
        <p:spPr>
          <a:xfrm>
            <a:off x="7610176" y="3327969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sp>
        <p:nvSpPr>
          <p:cNvPr id="140" name="Google Shape;140;p2"/>
          <p:cNvSpPr/>
          <p:nvPr/>
        </p:nvSpPr>
        <p:spPr>
          <a:xfrm>
            <a:off x="8538624" y="3327969"/>
            <a:ext cx="698308" cy="57939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ЗАХІД</a:t>
            </a:r>
            <a:endParaRPr/>
          </a:p>
        </p:txBody>
      </p:sp>
      <p:cxnSp>
        <p:nvCxnSpPr>
          <p:cNvPr id="141" name="Google Shape;141;p2"/>
          <p:cNvCxnSpPr>
            <a:stCxn id="135" idx="3"/>
            <a:endCxn id="136" idx="1"/>
          </p:cNvCxnSpPr>
          <p:nvPr/>
        </p:nvCxnSpPr>
        <p:spPr>
          <a:xfrm>
            <a:off x="8308484" y="5214306"/>
            <a:ext cx="2301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2" name="Google Shape;142;p2"/>
          <p:cNvCxnSpPr>
            <a:stCxn id="137" idx="3"/>
            <a:endCxn id="138" idx="1"/>
          </p:cNvCxnSpPr>
          <p:nvPr/>
        </p:nvCxnSpPr>
        <p:spPr>
          <a:xfrm>
            <a:off x="8308484" y="4415985"/>
            <a:ext cx="2301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p2"/>
          <p:cNvCxnSpPr>
            <a:stCxn id="139" idx="3"/>
            <a:endCxn id="140" idx="1"/>
          </p:cNvCxnSpPr>
          <p:nvPr/>
        </p:nvCxnSpPr>
        <p:spPr>
          <a:xfrm>
            <a:off x="8308484" y="3617664"/>
            <a:ext cx="23010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p2"/>
          <p:cNvCxnSpPr/>
          <p:nvPr/>
        </p:nvCxnSpPr>
        <p:spPr>
          <a:xfrm>
            <a:off x="8423554" y="2947180"/>
            <a:ext cx="0" cy="226712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5" name="Google Shape;145;p2"/>
          <p:cNvSpPr/>
          <p:nvPr/>
        </p:nvSpPr>
        <p:spPr>
          <a:xfrm>
            <a:off x="9697955" y="926930"/>
            <a:ext cx="583900" cy="503852"/>
          </a:xfrm>
          <a:prstGeom prst="leftArrow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C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6" name="Google Shape;146;p2"/>
          <p:cNvSpPr/>
          <p:nvPr/>
        </p:nvSpPr>
        <p:spPr>
          <a:xfrm>
            <a:off x="9697955" y="2113243"/>
            <a:ext cx="583900" cy="503852"/>
          </a:xfrm>
          <a:prstGeom prst="leftArrow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C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7" name="Google Shape;147;p2"/>
          <p:cNvSpPr/>
          <p:nvPr/>
        </p:nvSpPr>
        <p:spPr>
          <a:xfrm>
            <a:off x="9677377" y="3334547"/>
            <a:ext cx="583900" cy="503852"/>
          </a:xfrm>
          <a:prstGeom prst="leftArrow">
            <a:avLst>
              <a:gd fmla="val 50000" name="adj1"/>
              <a:gd fmla="val 50000" name="adj2"/>
            </a:avLst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C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"/>
          <p:cNvSpPr/>
          <p:nvPr/>
        </p:nvSpPr>
        <p:spPr>
          <a:xfrm rot="5400000">
            <a:off x="7379995" y="2044436"/>
            <a:ext cx="6342197" cy="2619912"/>
          </a:xfrm>
          <a:prstGeom prst="roundRect">
            <a:avLst>
              <a:gd fmla="val 17448" name="adj"/>
            </a:avLst>
          </a:prstGeom>
          <a:solidFill>
            <a:srgbClr val="E1EFD8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3"/>
          <p:cNvSpPr/>
          <p:nvPr/>
        </p:nvSpPr>
        <p:spPr>
          <a:xfrm rot="5400000">
            <a:off x="4811150" y="2095506"/>
            <a:ext cx="6342199" cy="2517772"/>
          </a:xfrm>
          <a:prstGeom prst="roundRect">
            <a:avLst>
              <a:gd fmla="val 17448" name="adj"/>
            </a:avLst>
          </a:prstGeom>
          <a:solidFill>
            <a:srgbClr val="FFF2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3"/>
          <p:cNvSpPr/>
          <p:nvPr/>
        </p:nvSpPr>
        <p:spPr>
          <a:xfrm rot="5400000">
            <a:off x="329423" y="184818"/>
            <a:ext cx="6395467" cy="6392415"/>
          </a:xfrm>
          <a:prstGeom prst="roundRect">
            <a:avLst>
              <a:gd fmla="val 12197" name="adj"/>
            </a:avLst>
          </a:prstGeom>
          <a:solidFill>
            <a:srgbClr val="FBE4D4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Google Shape;156;p3"/>
          <p:cNvGrpSpPr/>
          <p:nvPr/>
        </p:nvGrpSpPr>
        <p:grpSpPr>
          <a:xfrm>
            <a:off x="1417337" y="2528006"/>
            <a:ext cx="7051815" cy="2153413"/>
            <a:chOff x="1660268" y="1507674"/>
            <a:chExt cx="5957734" cy="1918851"/>
          </a:xfrm>
        </p:grpSpPr>
        <p:cxnSp>
          <p:nvCxnSpPr>
            <p:cNvPr id="157" name="Google Shape;157;p3"/>
            <p:cNvCxnSpPr>
              <a:stCxn id="158" idx="3"/>
            </p:cNvCxnSpPr>
            <p:nvPr/>
          </p:nvCxnSpPr>
          <p:spPr>
            <a:xfrm>
              <a:off x="4311662" y="1877979"/>
              <a:ext cx="392400" cy="600"/>
            </a:xfrm>
            <a:prstGeom prst="straightConnector1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58" name="Google Shape;158;p3"/>
            <p:cNvSpPr/>
            <p:nvPr/>
          </p:nvSpPr>
          <p:spPr>
            <a:xfrm>
              <a:off x="2900762" y="1507674"/>
              <a:ext cx="1410900" cy="740611"/>
            </a:xfrm>
            <a:prstGeom prst="flowChartAlternateProcess">
              <a:avLst/>
            </a:prstGeom>
            <a:solidFill>
              <a:srgbClr val="D8E2F3"/>
            </a:solidFill>
            <a:ln cap="flat" cmpd="sng" w="12700">
              <a:solidFill>
                <a:srgbClr val="A5A5A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2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1. Інформація про </a:t>
              </a:r>
              <a:r>
                <a:rPr b="1" lang="uk-UA" sz="12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хід або результат </a:t>
              </a:r>
              <a:r>
                <a:rPr lang="uk-UA" sz="12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виконання</a:t>
              </a: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6193897" y="1558927"/>
              <a:ext cx="540000" cy="540000"/>
            </a:xfrm>
            <a:prstGeom prst="flowChartConnector">
              <a:avLst/>
            </a:prstGeom>
            <a:solidFill>
              <a:srgbClr val="F2F2F2"/>
            </a:solidFill>
            <a:ln cap="flat" cmpd="sng" w="127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Так</a:t>
              </a: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5044268" y="2886525"/>
              <a:ext cx="540000" cy="540000"/>
            </a:xfrm>
            <a:prstGeom prst="flowChartConnector">
              <a:avLst/>
            </a:prstGeom>
            <a:solidFill>
              <a:srgbClr val="F2F2F2"/>
            </a:solidFill>
            <a:ln cap="flat" cmpd="sng" w="127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Ні</a:t>
              </a:r>
              <a:endParaRPr/>
            </a:p>
          </p:txBody>
        </p:sp>
        <p:cxnSp>
          <p:nvCxnSpPr>
            <p:cNvPr id="161" name="Google Shape;161;p3"/>
            <p:cNvCxnSpPr>
              <a:endCxn id="160" idx="0"/>
            </p:cNvCxnSpPr>
            <p:nvPr/>
          </p:nvCxnSpPr>
          <p:spPr>
            <a:xfrm>
              <a:off x="5314268" y="2737425"/>
              <a:ext cx="0" cy="149100"/>
            </a:xfrm>
            <a:prstGeom prst="straightConnector1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62" name="Google Shape;162;p3"/>
            <p:cNvCxnSpPr>
              <a:stCxn id="160" idx="2"/>
            </p:cNvCxnSpPr>
            <p:nvPr/>
          </p:nvCxnSpPr>
          <p:spPr>
            <a:xfrm rot="10800000">
              <a:off x="1660268" y="2183625"/>
              <a:ext cx="3384000" cy="972900"/>
            </a:xfrm>
            <a:prstGeom prst="bentConnector2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63" name="Google Shape;163;p3"/>
            <p:cNvCxnSpPr>
              <a:stCxn id="164" idx="3"/>
              <a:endCxn id="159" idx="2"/>
            </p:cNvCxnSpPr>
            <p:nvPr/>
          </p:nvCxnSpPr>
          <p:spPr>
            <a:xfrm>
              <a:off x="5938249" y="1828926"/>
              <a:ext cx="255600" cy="0"/>
            </a:xfrm>
            <a:prstGeom prst="straightConnector1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65" name="Google Shape;165;p3"/>
            <p:cNvCxnSpPr>
              <a:stCxn id="159" idx="6"/>
              <a:endCxn id="166" idx="1"/>
            </p:cNvCxnSpPr>
            <p:nvPr/>
          </p:nvCxnSpPr>
          <p:spPr>
            <a:xfrm>
              <a:off x="6733897" y="1828927"/>
              <a:ext cx="176700" cy="5700"/>
            </a:xfrm>
            <a:prstGeom prst="straightConnector1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67" name="Google Shape;167;p3"/>
            <p:cNvSpPr/>
            <p:nvPr/>
          </p:nvSpPr>
          <p:spPr>
            <a:xfrm>
              <a:off x="7078002" y="2886525"/>
              <a:ext cx="540000" cy="540000"/>
            </a:xfrm>
            <a:prstGeom prst="flowChartConnector">
              <a:avLst/>
            </a:prstGeom>
            <a:solidFill>
              <a:srgbClr val="F2F2F2"/>
            </a:solidFill>
            <a:ln cap="flat" cmpd="sng" w="12700">
              <a:solidFill>
                <a:srgbClr val="7F7F7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000">
                  <a:solidFill>
                    <a:schemeClr val="dk1"/>
                  </a:solidFill>
                  <a:latin typeface="Raleway"/>
                  <a:ea typeface="Raleway"/>
                  <a:cs typeface="Raleway"/>
                  <a:sym typeface="Raleway"/>
                </a:rPr>
                <a:t>Ні</a:t>
              </a:r>
              <a:endParaRPr/>
            </a:p>
          </p:txBody>
        </p:sp>
        <p:cxnSp>
          <p:nvCxnSpPr>
            <p:cNvPr id="168" name="Google Shape;168;p3"/>
            <p:cNvCxnSpPr>
              <a:endCxn id="167" idx="0"/>
            </p:cNvCxnSpPr>
            <p:nvPr/>
          </p:nvCxnSpPr>
          <p:spPr>
            <a:xfrm>
              <a:off x="7348002" y="2736825"/>
              <a:ext cx="0" cy="149700"/>
            </a:xfrm>
            <a:prstGeom prst="straightConnector1">
              <a:avLst/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69" name="Google Shape;169;p3"/>
            <p:cNvCxnSpPr>
              <a:stCxn id="167" idx="4"/>
            </p:cNvCxnSpPr>
            <p:nvPr/>
          </p:nvCxnSpPr>
          <p:spPr>
            <a:xfrm flipH="1" rot="5400000">
              <a:off x="3882702" y="-38775"/>
              <a:ext cx="1242900" cy="5687700"/>
            </a:xfrm>
            <a:prstGeom prst="bentConnector3">
              <a:avLst>
                <a:gd fmla="val 73586" name="adj1"/>
              </a:avLst>
            </a:prstGeom>
            <a:noFill/>
            <a:ln cap="flat" cmpd="sng" w="9525">
              <a:solidFill>
                <a:srgbClr val="2E75B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sp>
        <p:nvSpPr>
          <p:cNvPr id="170" name="Google Shape;170;p3"/>
          <p:cNvSpPr/>
          <p:nvPr/>
        </p:nvSpPr>
        <p:spPr>
          <a:xfrm>
            <a:off x="9755852" y="2092774"/>
            <a:ext cx="1636996" cy="435232"/>
          </a:xfrm>
          <a:prstGeom prst="flowChartAlternateProcess">
            <a:avLst/>
          </a:prstGeom>
          <a:solidFill>
            <a:srgbClr val="ACE0EC"/>
          </a:solidFill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ВИКОНУЄТЬСЯ</a:t>
            </a:r>
            <a:endParaRPr i="1" sz="12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71" name="Google Shape;171;p3"/>
          <p:cNvSpPr/>
          <p:nvPr/>
        </p:nvSpPr>
        <p:spPr>
          <a:xfrm>
            <a:off x="9750962" y="2687416"/>
            <a:ext cx="1641886" cy="435232"/>
          </a:xfrm>
          <a:prstGeom prst="flowChartAlternateProcess">
            <a:avLst/>
          </a:prstGeom>
          <a:solidFill>
            <a:srgbClr val="FFD966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ВИКОНАНО ЧАСТКОВО</a:t>
            </a:r>
            <a:endParaRPr i="1" sz="12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72" name="Google Shape;172;p3"/>
          <p:cNvSpPr/>
          <p:nvPr/>
        </p:nvSpPr>
        <p:spPr>
          <a:xfrm>
            <a:off x="9750962" y="3276501"/>
            <a:ext cx="1641886" cy="447762"/>
          </a:xfrm>
          <a:prstGeom prst="flowChartAlternateProcess">
            <a:avLst/>
          </a:prstGeom>
          <a:solidFill>
            <a:srgbClr val="00D05E"/>
          </a:solidFill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ВИКОНАНО</a:t>
            </a:r>
            <a:endParaRPr i="1" sz="12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73" name="Google Shape;173;p3"/>
          <p:cNvSpPr/>
          <p:nvPr/>
        </p:nvSpPr>
        <p:spPr>
          <a:xfrm>
            <a:off x="9750962" y="3878116"/>
            <a:ext cx="1641886" cy="447762"/>
          </a:xfrm>
          <a:prstGeom prst="flowChartAlternateProcess">
            <a:avLst/>
          </a:prstGeom>
          <a:solidFill>
            <a:srgbClr val="F4B081">
              <a:alpha val="83921"/>
            </a:srgbClr>
          </a:solidFill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НЕ ВИКОНАНО</a:t>
            </a:r>
            <a:endParaRPr i="1" sz="12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74" name="Google Shape;174;p3"/>
          <p:cNvSpPr/>
          <p:nvPr/>
        </p:nvSpPr>
        <p:spPr>
          <a:xfrm>
            <a:off x="9750962" y="1440065"/>
            <a:ext cx="1636996" cy="491847"/>
          </a:xfrm>
          <a:prstGeom prst="flowChartAlternateProcess">
            <a:avLst/>
          </a:prstGeom>
          <a:solidFill>
            <a:srgbClr val="F2F2F2"/>
          </a:solidFill>
          <a:ln cap="flat" cmpd="sng" w="12700">
            <a:solidFill>
              <a:srgbClr val="7F7F7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НЕ РОЗПОЧАТО </a:t>
            </a:r>
            <a:endParaRPr/>
          </a:p>
        </p:txBody>
      </p:sp>
      <p:sp>
        <p:nvSpPr>
          <p:cNvPr id="175" name="Google Shape;175;p3"/>
          <p:cNvSpPr/>
          <p:nvPr/>
        </p:nvSpPr>
        <p:spPr>
          <a:xfrm>
            <a:off x="535197" y="2622266"/>
            <a:ext cx="1972648" cy="637580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4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Впроваджувач</a:t>
            </a:r>
            <a:endParaRPr b="1" sz="1400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176" name="Google Shape;176;p3"/>
          <p:cNvCxnSpPr>
            <a:stCxn id="175" idx="3"/>
            <a:endCxn id="158" idx="1"/>
          </p:cNvCxnSpPr>
          <p:nvPr/>
        </p:nvCxnSpPr>
        <p:spPr>
          <a:xfrm>
            <a:off x="2507845" y="2941056"/>
            <a:ext cx="377700" cy="2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4" name="Google Shape;164;p3"/>
          <p:cNvSpPr/>
          <p:nvPr/>
        </p:nvSpPr>
        <p:spPr>
          <a:xfrm>
            <a:off x="5019937" y="1882403"/>
            <a:ext cx="1460991" cy="2012251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Погодження </a:t>
            </a:r>
            <a:r>
              <a:rPr b="1" lang="uk-UA" sz="9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(уповноважений менеджер)</a:t>
            </a:r>
            <a:endParaRPr b="1" sz="1200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6" name="Google Shape;166;p3"/>
          <p:cNvSpPr/>
          <p:nvPr/>
        </p:nvSpPr>
        <p:spPr>
          <a:xfrm>
            <a:off x="7631671" y="1883156"/>
            <a:ext cx="1282264" cy="2023605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12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Аналіз інформації </a:t>
            </a:r>
            <a:r>
              <a:rPr b="1" lang="uk-UA" sz="9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(погодження аналітиком НАЗК)</a:t>
            </a:r>
            <a:endParaRPr b="1" sz="1200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177" name="Google Shape;177;p3"/>
          <p:cNvCxnSpPr>
            <a:stCxn id="166" idx="3"/>
            <a:endCxn id="174" idx="1"/>
          </p:cNvCxnSpPr>
          <p:nvPr/>
        </p:nvCxnSpPr>
        <p:spPr>
          <a:xfrm flipH="1" rot="10800000">
            <a:off x="8913935" y="1685959"/>
            <a:ext cx="837000" cy="12090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78" name="Google Shape;178;p3"/>
          <p:cNvCxnSpPr>
            <a:stCxn id="166" idx="3"/>
            <a:endCxn id="173" idx="1"/>
          </p:cNvCxnSpPr>
          <p:nvPr/>
        </p:nvCxnSpPr>
        <p:spPr>
          <a:xfrm>
            <a:off x="8913935" y="2894959"/>
            <a:ext cx="837000" cy="12069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79" name="Google Shape;179;p3"/>
          <p:cNvCxnSpPr>
            <a:stCxn id="166" idx="3"/>
            <a:endCxn id="170" idx="1"/>
          </p:cNvCxnSpPr>
          <p:nvPr/>
        </p:nvCxnSpPr>
        <p:spPr>
          <a:xfrm flipH="1" rot="10800000">
            <a:off x="8913935" y="2310259"/>
            <a:ext cx="841800" cy="5847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80" name="Google Shape;180;p3"/>
          <p:cNvCxnSpPr>
            <a:stCxn id="166" idx="3"/>
            <a:endCxn id="172" idx="1"/>
          </p:cNvCxnSpPr>
          <p:nvPr/>
        </p:nvCxnSpPr>
        <p:spPr>
          <a:xfrm>
            <a:off x="8913935" y="2894959"/>
            <a:ext cx="837000" cy="605400"/>
          </a:xfrm>
          <a:prstGeom prst="bentConnector3">
            <a:avLst>
              <a:gd fmla="val 50000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81" name="Google Shape;181;p3"/>
          <p:cNvCxnSpPr>
            <a:stCxn id="166" idx="3"/>
            <a:endCxn id="171" idx="1"/>
          </p:cNvCxnSpPr>
          <p:nvPr/>
        </p:nvCxnSpPr>
        <p:spPr>
          <a:xfrm>
            <a:off x="8913935" y="2894959"/>
            <a:ext cx="837000" cy="102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82" name="Google Shape;182;p3"/>
          <p:cNvSpPr/>
          <p:nvPr/>
        </p:nvSpPr>
        <p:spPr>
          <a:xfrm>
            <a:off x="9633423" y="392795"/>
            <a:ext cx="1754535" cy="890576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ПУБЛІЧНА ЧАСТИНА</a:t>
            </a:r>
            <a:endParaRPr/>
          </a:p>
        </p:txBody>
      </p:sp>
      <p:sp>
        <p:nvSpPr>
          <p:cNvPr id="183" name="Google Shape;183;p3"/>
          <p:cNvSpPr/>
          <p:nvPr/>
        </p:nvSpPr>
        <p:spPr>
          <a:xfrm>
            <a:off x="2456574" y="392795"/>
            <a:ext cx="1926928" cy="890576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0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ВНУТРІШНЯ ЧАСТИНА</a:t>
            </a:r>
            <a:endParaRPr/>
          </a:p>
        </p:txBody>
      </p:sp>
      <p:sp>
        <p:nvSpPr>
          <p:cNvPr id="184" name="Google Shape;184;p3"/>
          <p:cNvSpPr txBox="1"/>
          <p:nvPr/>
        </p:nvSpPr>
        <p:spPr>
          <a:xfrm>
            <a:off x="734158" y="5207213"/>
            <a:ext cx="558599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aleway"/>
              <a:buNone/>
            </a:pPr>
            <a:r>
              <a:rPr b="1" i="0" lang="uk-UA" sz="24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Внутрішньоінституційний контроль </a:t>
            </a:r>
            <a:r>
              <a:rPr i="0" lang="uk-UA" sz="24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за якістю та вчасністю реалізації заходів</a:t>
            </a:r>
            <a:endParaRPr/>
          </a:p>
        </p:txBody>
      </p:sp>
      <p:sp>
        <p:nvSpPr>
          <p:cNvPr id="185" name="Google Shape;185;p3"/>
          <p:cNvSpPr txBox="1"/>
          <p:nvPr/>
        </p:nvSpPr>
        <p:spPr>
          <a:xfrm>
            <a:off x="6883422" y="5207213"/>
            <a:ext cx="219765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aleway"/>
              <a:buNone/>
            </a:pPr>
            <a:r>
              <a:rPr b="1" i="0" lang="uk-UA" sz="24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Верифікація </a:t>
            </a:r>
            <a:r>
              <a:rPr i="0" lang="uk-UA" sz="24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даних</a:t>
            </a:r>
            <a:endParaRPr/>
          </a:p>
        </p:txBody>
      </p:sp>
      <p:sp>
        <p:nvSpPr>
          <p:cNvPr id="186" name="Google Shape;186;p3"/>
          <p:cNvSpPr txBox="1"/>
          <p:nvPr/>
        </p:nvSpPr>
        <p:spPr>
          <a:xfrm>
            <a:off x="9259504" y="5207212"/>
            <a:ext cx="2619911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aleway"/>
              <a:buNone/>
            </a:pPr>
            <a:r>
              <a:rPr i="0" lang="uk-UA" sz="24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Повна та об’єктивна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Raleway"/>
              <a:buNone/>
            </a:pPr>
            <a:r>
              <a:rPr b="1" i="0" lang="uk-UA" sz="2400" u="none" cap="none" strike="noStrike">
                <a:solidFill>
                  <a:srgbClr val="000000"/>
                </a:solidFill>
                <a:latin typeface="Raleway"/>
                <a:ea typeface="Raleway"/>
                <a:cs typeface="Raleway"/>
                <a:sym typeface="Raleway"/>
              </a:rPr>
              <a:t>інформація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1984" y="1465658"/>
            <a:ext cx="11119421" cy="1016052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4"/>
          <p:cNvSpPr txBox="1"/>
          <p:nvPr/>
        </p:nvSpPr>
        <p:spPr>
          <a:xfrm>
            <a:off x="351984" y="2936557"/>
            <a:ext cx="11217716" cy="492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600"/>
              <a:buFont typeface="Raleway"/>
              <a:buNone/>
            </a:pPr>
            <a:r>
              <a:rPr b="1" i="0" lang="uk-UA" sz="26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Стан виконання заходів, які </a:t>
            </a:r>
            <a:r>
              <a:rPr b="1" i="0" lang="uk-UA" sz="2600" u="none" cap="none" strike="noStrike">
                <a:solidFill>
                  <a:srgbClr val="FF0000"/>
                </a:solidFill>
                <a:latin typeface="Raleway"/>
                <a:ea typeface="Raleway"/>
                <a:cs typeface="Raleway"/>
                <a:sym typeface="Raleway"/>
              </a:rPr>
              <a:t>мали бути завершені 30.09.2023</a:t>
            </a:r>
            <a:endParaRPr b="0" i="0" sz="26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Google Shape;194;p4"/>
          <p:cNvPicPr preferRelativeResize="0"/>
          <p:nvPr/>
        </p:nvPicPr>
        <p:blipFill rotWithShape="1">
          <a:blip r:embed="rId4">
            <a:alphaModFix/>
          </a:blip>
          <a:srcRect b="57993" l="2785" r="1623" t="4704"/>
          <a:stretch/>
        </p:blipFill>
        <p:spPr>
          <a:xfrm>
            <a:off x="351984" y="3579159"/>
            <a:ext cx="10304322" cy="1291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"/>
          <p:cNvPicPr preferRelativeResize="0"/>
          <p:nvPr/>
        </p:nvPicPr>
        <p:blipFill rotWithShape="1">
          <a:blip r:embed="rId4">
            <a:alphaModFix/>
          </a:blip>
          <a:srcRect b="0" l="0" r="29462" t="67341"/>
          <a:stretch/>
        </p:blipFill>
        <p:spPr>
          <a:xfrm>
            <a:off x="351984" y="4949190"/>
            <a:ext cx="8685041" cy="1291589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4"/>
          <p:cNvSpPr/>
          <p:nvPr/>
        </p:nvSpPr>
        <p:spPr>
          <a:xfrm>
            <a:off x="10043160" y="0"/>
            <a:ext cx="2148840" cy="6858000"/>
          </a:xfrm>
          <a:custGeom>
            <a:rect b="b" l="l" r="r" t="t"/>
            <a:pathLst>
              <a:path extrusionOk="0" h="10287000" w="3223260">
                <a:moveTo>
                  <a:pt x="0" y="0"/>
                </a:moveTo>
                <a:lnTo>
                  <a:pt x="3223260" y="0"/>
                </a:lnTo>
                <a:lnTo>
                  <a:pt x="322326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 amt="16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7" name="Google Shape;197;p4"/>
          <p:cNvSpPr/>
          <p:nvPr/>
        </p:nvSpPr>
        <p:spPr>
          <a:xfrm>
            <a:off x="598851" y="549294"/>
            <a:ext cx="4210049" cy="549972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Raleway"/>
              <a:buNone/>
            </a:pPr>
            <a:r>
              <a:rPr b="1" i="0" lang="uk-UA" sz="32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ЗАГАЛЬНИЙ СТАН</a:t>
            </a:r>
            <a:endParaRPr/>
          </a:p>
        </p:txBody>
      </p:sp>
      <p:sp>
        <p:nvSpPr>
          <p:cNvPr id="198" name="Google Shape;198;p4"/>
          <p:cNvSpPr/>
          <p:nvPr/>
        </p:nvSpPr>
        <p:spPr>
          <a:xfrm>
            <a:off x="4808900" y="531892"/>
            <a:ext cx="53594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Raleway"/>
              <a:buNone/>
            </a:pPr>
            <a:r>
              <a:rPr b="1" i="0" lang="uk-UA" sz="32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ВИКОНАННЯ ПРОГРАМИ</a:t>
            </a:r>
            <a:endParaRPr b="0" i="0" sz="3200" u="none" cap="none" strike="noStrike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5"/>
          <p:cNvSpPr/>
          <p:nvPr/>
        </p:nvSpPr>
        <p:spPr>
          <a:xfrm>
            <a:off x="597600" y="572071"/>
            <a:ext cx="2171000" cy="549972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Raleway"/>
              <a:buNone/>
            </a:pPr>
            <a:r>
              <a:rPr b="1" i="0" lang="uk-UA" sz="32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ГОЛОВНІ</a:t>
            </a:r>
            <a:endParaRPr/>
          </a:p>
        </p:txBody>
      </p:sp>
      <p:sp>
        <p:nvSpPr>
          <p:cNvPr id="205" name="Google Shape;205;p5"/>
          <p:cNvSpPr/>
          <p:nvPr/>
        </p:nvSpPr>
        <p:spPr>
          <a:xfrm>
            <a:off x="2464500" y="554669"/>
            <a:ext cx="57905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Raleway"/>
              <a:buNone/>
            </a:pPr>
            <a:r>
              <a:rPr b="1" i="0" lang="uk-UA" sz="32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ВИКОНАВЦІ ПРОГРАМИ</a:t>
            </a:r>
            <a:endParaRPr/>
          </a:p>
        </p:txBody>
      </p:sp>
      <p:pic>
        <p:nvPicPr>
          <p:cNvPr id="206" name="Google Shape;20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36895" y="1258446"/>
            <a:ext cx="4069857" cy="5226553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5"/>
          <p:cNvSpPr/>
          <p:nvPr/>
        </p:nvSpPr>
        <p:spPr>
          <a:xfrm>
            <a:off x="10043160" y="0"/>
            <a:ext cx="2148840" cy="6858000"/>
          </a:xfrm>
          <a:custGeom>
            <a:rect b="b" l="l" r="r" t="t"/>
            <a:pathLst>
              <a:path extrusionOk="0" h="10287000" w="3223260">
                <a:moveTo>
                  <a:pt x="0" y="0"/>
                </a:moveTo>
                <a:lnTo>
                  <a:pt x="3223260" y="0"/>
                </a:lnTo>
                <a:lnTo>
                  <a:pt x="322326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16000"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208" name="Google Shape;208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12000" y="1258446"/>
            <a:ext cx="4924895" cy="5226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"/>
          <p:cNvSpPr/>
          <p:nvPr/>
        </p:nvSpPr>
        <p:spPr>
          <a:xfrm>
            <a:off x="597600" y="550800"/>
            <a:ext cx="3937000" cy="549972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Raleway"/>
              <a:buNone/>
            </a:pPr>
            <a:r>
              <a:rPr b="1" i="0" lang="uk-UA" sz="32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ТОП-ВИКОНАВЦІ</a:t>
            </a:r>
            <a:endParaRPr/>
          </a:p>
        </p:txBody>
      </p:sp>
      <p:sp>
        <p:nvSpPr>
          <p:cNvPr id="215" name="Google Shape;215;p6"/>
          <p:cNvSpPr/>
          <p:nvPr/>
        </p:nvSpPr>
        <p:spPr>
          <a:xfrm>
            <a:off x="4534600" y="533398"/>
            <a:ext cx="266504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Raleway"/>
              <a:buNone/>
            </a:pPr>
            <a:r>
              <a:rPr b="1" i="0" lang="uk-UA" sz="3200" u="none" cap="none" strike="noStrike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ПРОГРАМИ</a:t>
            </a:r>
            <a:endParaRPr b="0" i="0" sz="3200" u="none" cap="none" strike="noStrike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16" name="Google Shape;21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600" y="1837336"/>
            <a:ext cx="9773152" cy="67948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6"/>
          <p:cNvSpPr txBox="1"/>
          <p:nvPr/>
        </p:nvSpPr>
        <p:spPr>
          <a:xfrm>
            <a:off x="597600" y="1375671"/>
            <a:ext cx="80257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1616"/>
              </a:buClr>
              <a:buSzPts val="2400"/>
              <a:buFont typeface="Raleway"/>
              <a:buNone/>
            </a:pPr>
            <a:r>
              <a:rPr b="0" i="0" lang="uk-UA" sz="2400" u="none" cap="none" strike="noStrike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Національне агентство з питань запобігання корупції</a:t>
            </a:r>
            <a:endParaRPr b="1" i="0" sz="2400" u="none" cap="none" strike="noStrike">
              <a:solidFill>
                <a:srgbClr val="17161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18" name="Google Shape;218;p6"/>
          <p:cNvPicPr preferRelativeResize="0"/>
          <p:nvPr/>
        </p:nvPicPr>
        <p:blipFill rotWithShape="1">
          <a:blip r:embed="rId4">
            <a:alphaModFix/>
          </a:blip>
          <a:srcRect b="3855" l="0" r="987" t="1"/>
          <a:stretch/>
        </p:blipFill>
        <p:spPr>
          <a:xfrm>
            <a:off x="583649" y="3055013"/>
            <a:ext cx="9773151" cy="738758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6"/>
          <p:cNvSpPr txBox="1"/>
          <p:nvPr/>
        </p:nvSpPr>
        <p:spPr>
          <a:xfrm>
            <a:off x="610300" y="2593348"/>
            <a:ext cx="80257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1616"/>
              </a:buClr>
              <a:buSzPts val="2400"/>
              <a:buFont typeface="Raleway"/>
              <a:buNone/>
            </a:pPr>
            <a:r>
              <a:rPr b="0" i="0" lang="uk-UA" sz="2400" u="none" cap="none" strike="noStrike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Міністерство охорони здоров’я України</a:t>
            </a:r>
            <a:endParaRPr/>
          </a:p>
        </p:txBody>
      </p:sp>
      <p:pic>
        <p:nvPicPr>
          <p:cNvPr id="220" name="Google Shape;220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10300" y="4400298"/>
            <a:ext cx="9773150" cy="698536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6"/>
          <p:cNvSpPr txBox="1"/>
          <p:nvPr/>
        </p:nvSpPr>
        <p:spPr>
          <a:xfrm>
            <a:off x="603950" y="3938633"/>
            <a:ext cx="80257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1616"/>
              </a:buClr>
              <a:buSzPts val="2400"/>
              <a:buFont typeface="Raleway"/>
              <a:buNone/>
            </a:pPr>
            <a:r>
              <a:rPr b="0" i="0" lang="uk-UA" sz="2400" u="none" cap="none" strike="noStrike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Міністерство юстиції України</a:t>
            </a:r>
            <a:endParaRPr/>
          </a:p>
        </p:txBody>
      </p:sp>
      <p:pic>
        <p:nvPicPr>
          <p:cNvPr id="222" name="Google Shape;22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16648" y="5770687"/>
            <a:ext cx="9766802" cy="711237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6"/>
          <p:cNvSpPr/>
          <p:nvPr/>
        </p:nvSpPr>
        <p:spPr>
          <a:xfrm>
            <a:off x="10043160" y="0"/>
            <a:ext cx="2148840" cy="6858000"/>
          </a:xfrm>
          <a:custGeom>
            <a:rect b="b" l="l" r="r" t="t"/>
            <a:pathLst>
              <a:path extrusionOk="0" h="10287000" w="3223260">
                <a:moveTo>
                  <a:pt x="0" y="0"/>
                </a:moveTo>
                <a:lnTo>
                  <a:pt x="3223260" y="0"/>
                </a:lnTo>
                <a:lnTo>
                  <a:pt x="322326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 amt="16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4" name="Google Shape;224;p6"/>
          <p:cNvSpPr txBox="1"/>
          <p:nvPr/>
        </p:nvSpPr>
        <p:spPr>
          <a:xfrm>
            <a:off x="610300" y="5243696"/>
            <a:ext cx="80257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1616"/>
              </a:buClr>
              <a:buSzPts val="2400"/>
              <a:buFont typeface="Raleway"/>
              <a:buNone/>
            </a:pPr>
            <a:r>
              <a:rPr b="0" i="0" lang="uk-UA" sz="2400" u="none" cap="none" strike="noStrike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Міністерство фінансів України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Зображення, що містить дорога&#10;&#10;Автоматично згенерований опис" id="229" name="Google Shape;22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2367" y="1636457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7"/>
          <p:cNvSpPr txBox="1"/>
          <p:nvPr/>
        </p:nvSpPr>
        <p:spPr>
          <a:xfrm>
            <a:off x="774852" y="1636457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endParaRPr/>
          </a:p>
        </p:txBody>
      </p:sp>
      <p:sp>
        <p:nvSpPr>
          <p:cNvPr id="231" name="Google Shape;231;p7"/>
          <p:cNvSpPr/>
          <p:nvPr/>
        </p:nvSpPr>
        <p:spPr>
          <a:xfrm>
            <a:off x="598851" y="549294"/>
            <a:ext cx="5389789" cy="549972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КЛЮЧОВІ ДОСЯГНЕННЯ</a:t>
            </a:r>
            <a:endParaRPr/>
          </a:p>
        </p:txBody>
      </p:sp>
      <p:sp>
        <p:nvSpPr>
          <p:cNvPr id="232" name="Google Shape;232;p7"/>
          <p:cNvSpPr txBox="1"/>
          <p:nvPr/>
        </p:nvSpPr>
        <p:spPr>
          <a:xfrm>
            <a:off x="1362901" y="1591676"/>
            <a:ext cx="43418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Призначено повноважний склад ВРП та ВККСУ</a:t>
            </a:r>
            <a:endParaRPr/>
          </a:p>
        </p:txBody>
      </p:sp>
      <p:sp>
        <p:nvSpPr>
          <p:cNvPr id="233" name="Google Shape;233;p7"/>
          <p:cNvSpPr/>
          <p:nvPr/>
        </p:nvSpPr>
        <p:spPr>
          <a:xfrm>
            <a:off x="5988640" y="531892"/>
            <a:ext cx="309829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У 2023 РОЦІ</a:t>
            </a:r>
            <a:endParaRPr sz="3200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descr="Зображення, що містить дорога&#10;&#10;Автоматично згенерований опис" id="234" name="Google Shape;2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2367" y="2822180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p7"/>
          <p:cNvSpPr txBox="1"/>
          <p:nvPr/>
        </p:nvSpPr>
        <p:spPr>
          <a:xfrm>
            <a:off x="774852" y="2822180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2</a:t>
            </a:r>
            <a:endParaRPr/>
          </a:p>
        </p:txBody>
      </p:sp>
      <p:sp>
        <p:nvSpPr>
          <p:cNvPr id="236" name="Google Shape;236;p7"/>
          <p:cNvSpPr/>
          <p:nvPr/>
        </p:nvSpPr>
        <p:spPr>
          <a:xfrm>
            <a:off x="1362902" y="2718853"/>
            <a:ext cx="462573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Спільні критерії, за якими визначатимуть недоброчесних суддів, визначено ВККСУ та ГРД</a:t>
            </a:r>
            <a:endParaRPr sz="24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descr="Зображення, що містить дорога&#10;&#10;Автоматично згенерований опис" id="237" name="Google Shape;23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2367" y="4707371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7"/>
          <p:cNvSpPr txBox="1"/>
          <p:nvPr/>
        </p:nvSpPr>
        <p:spPr>
          <a:xfrm>
            <a:off x="774852" y="4707371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endParaRPr sz="2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39" name="Google Shape;239;p7"/>
          <p:cNvSpPr/>
          <p:nvPr/>
        </p:nvSpPr>
        <p:spPr>
          <a:xfrm>
            <a:off x="7013895" y="1591676"/>
            <a:ext cx="468879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Відновлено звітування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партій та функцій НАЗК щодо їх перевірки</a:t>
            </a:r>
            <a:endParaRPr/>
          </a:p>
        </p:txBody>
      </p:sp>
      <p:sp>
        <p:nvSpPr>
          <p:cNvPr id="240" name="Google Shape;240;p7"/>
          <p:cNvSpPr/>
          <p:nvPr/>
        </p:nvSpPr>
        <p:spPr>
          <a:xfrm>
            <a:off x="7013895" y="3088184"/>
            <a:ext cx="434182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Систему eCase, яку використовують НАБУ та САП, інтегровано з ЄДРР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41" name="Google Shape;24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3190858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7"/>
          <p:cNvSpPr txBox="1"/>
          <p:nvPr/>
        </p:nvSpPr>
        <p:spPr>
          <a:xfrm>
            <a:off x="6318485" y="3190858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5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43" name="Google Shape;24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1591676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7"/>
          <p:cNvSpPr txBox="1"/>
          <p:nvPr/>
        </p:nvSpPr>
        <p:spPr>
          <a:xfrm>
            <a:off x="6318485" y="1591676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4</a:t>
            </a:r>
            <a:endParaRPr/>
          </a:p>
        </p:txBody>
      </p:sp>
      <p:sp>
        <p:nvSpPr>
          <p:cNvPr id="245" name="Google Shape;245;p7"/>
          <p:cNvSpPr txBox="1"/>
          <p:nvPr/>
        </p:nvSpPr>
        <p:spPr>
          <a:xfrm>
            <a:off x="1359020" y="4611146"/>
            <a:ext cx="462573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Відновлено обов’язкове    е-декларування та функції НАЗК з перевірки декларацій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46" name="Google Shape;24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4750374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7"/>
          <p:cNvSpPr txBox="1"/>
          <p:nvPr/>
        </p:nvSpPr>
        <p:spPr>
          <a:xfrm>
            <a:off x="6318485" y="4750374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6</a:t>
            </a:r>
            <a:endParaRPr/>
          </a:p>
        </p:txBody>
      </p:sp>
      <p:sp>
        <p:nvSpPr>
          <p:cNvPr id="248" name="Google Shape;248;p7"/>
          <p:cNvSpPr/>
          <p:nvPr/>
        </p:nvSpPr>
        <p:spPr>
          <a:xfrm>
            <a:off x="7013895" y="4611146"/>
            <a:ext cx="464432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Прийнято ДСТУ 9196:2022 «Автомобільні дороги. Правила призначення ремонтів»</a:t>
            </a:r>
            <a:endParaRPr/>
          </a:p>
        </p:txBody>
      </p:sp>
      <p:pic>
        <p:nvPicPr>
          <p:cNvPr id="249" name="Google Shape;249;p7"/>
          <p:cNvPicPr preferRelativeResize="0"/>
          <p:nvPr/>
        </p:nvPicPr>
        <p:blipFill rotWithShape="1">
          <a:blip r:embed="rId4">
            <a:alphaModFix amt="17000"/>
          </a:blip>
          <a:srcRect b="0" l="0" r="0" t="0"/>
          <a:stretch/>
        </p:blipFill>
        <p:spPr>
          <a:xfrm>
            <a:off x="10985500" y="-3974"/>
            <a:ext cx="1206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Зображення, що містить дорога&#10;&#10;Автоматично згенерований опис" id="254" name="Google Shape;25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851" y="1694804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8"/>
          <p:cNvSpPr txBox="1"/>
          <p:nvPr/>
        </p:nvSpPr>
        <p:spPr>
          <a:xfrm>
            <a:off x="821336" y="1694804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endParaRPr/>
          </a:p>
        </p:txBody>
      </p:sp>
      <p:sp>
        <p:nvSpPr>
          <p:cNvPr id="256" name="Google Shape;256;p8"/>
          <p:cNvSpPr txBox="1"/>
          <p:nvPr/>
        </p:nvSpPr>
        <p:spPr>
          <a:xfrm>
            <a:off x="1411833" y="1587542"/>
            <a:ext cx="435622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Запроваджено пілот масової оцінки земель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57" name="Google Shape;25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851" y="3064244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8"/>
          <p:cNvSpPr txBox="1"/>
          <p:nvPr/>
        </p:nvSpPr>
        <p:spPr>
          <a:xfrm>
            <a:off x="821336" y="3064244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2</a:t>
            </a:r>
            <a:endParaRPr/>
          </a:p>
        </p:txBody>
      </p:sp>
      <p:sp>
        <p:nvSpPr>
          <p:cNvPr id="259" name="Google Shape;259;p8"/>
          <p:cNvSpPr/>
          <p:nvPr/>
        </p:nvSpPr>
        <p:spPr>
          <a:xfrm>
            <a:off x="1411833" y="2961595"/>
            <a:ext cx="4112667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Запуск Єдиного порталу повідомлень викривачів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60" name="Google Shape;2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851" y="4354058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8"/>
          <p:cNvSpPr txBox="1"/>
          <p:nvPr/>
        </p:nvSpPr>
        <p:spPr>
          <a:xfrm>
            <a:off x="821336" y="4354058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endParaRPr sz="280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62" name="Google Shape;262;p8"/>
          <p:cNvSpPr/>
          <p:nvPr/>
        </p:nvSpPr>
        <p:spPr>
          <a:xfrm>
            <a:off x="1406805" y="4208093"/>
            <a:ext cx="400339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Запуск реформи АМКУ у відповідності до вимог Угоди про Асоціацію з ЄС</a:t>
            </a:r>
            <a:endParaRPr/>
          </a:p>
        </p:txBody>
      </p:sp>
      <p:sp>
        <p:nvSpPr>
          <p:cNvPr id="263" name="Google Shape;263;p8"/>
          <p:cNvSpPr/>
          <p:nvPr/>
        </p:nvSpPr>
        <p:spPr>
          <a:xfrm>
            <a:off x="6335044" y="3997409"/>
            <a:ext cx="4914804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Затверджено Критерії до закладів охорони здоров’я зарубіжних країн для лікування громадян України за кордоном 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64" name="Google Shape;26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05730" y="4082813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8"/>
          <p:cNvSpPr txBox="1"/>
          <p:nvPr/>
        </p:nvSpPr>
        <p:spPr>
          <a:xfrm>
            <a:off x="5628215" y="4082813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5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66" name="Google Shape;26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084" y="1694804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8"/>
          <p:cNvSpPr txBox="1"/>
          <p:nvPr/>
        </p:nvSpPr>
        <p:spPr>
          <a:xfrm>
            <a:off x="5632569" y="1694804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4</a:t>
            </a:r>
            <a:endParaRPr/>
          </a:p>
        </p:txBody>
      </p:sp>
      <p:sp>
        <p:nvSpPr>
          <p:cNvPr id="268" name="Google Shape;268;p8"/>
          <p:cNvSpPr txBox="1"/>
          <p:nvPr/>
        </p:nvSpPr>
        <p:spPr>
          <a:xfrm>
            <a:off x="6335044" y="1587542"/>
            <a:ext cx="5058715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Запроваджено механізми верифікації інформації про кінцевих бенефіціарних власників юридичних осіб приватного права у ЄДР</a:t>
            </a:r>
            <a:endParaRPr/>
          </a:p>
        </p:txBody>
      </p:sp>
      <p:sp>
        <p:nvSpPr>
          <p:cNvPr id="269" name="Google Shape;269;p8"/>
          <p:cNvSpPr/>
          <p:nvPr/>
        </p:nvSpPr>
        <p:spPr>
          <a:xfrm>
            <a:off x="598851" y="549294"/>
            <a:ext cx="5389789" cy="549972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КЛЮЧОВІ ДОСЯГНЕННЯ</a:t>
            </a:r>
            <a:endParaRPr/>
          </a:p>
        </p:txBody>
      </p:sp>
      <p:sp>
        <p:nvSpPr>
          <p:cNvPr id="270" name="Google Shape;270;p8"/>
          <p:cNvSpPr/>
          <p:nvPr/>
        </p:nvSpPr>
        <p:spPr>
          <a:xfrm>
            <a:off x="5988640" y="531892"/>
            <a:ext cx="309829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У 2023 РОЦІ</a:t>
            </a:r>
            <a:endParaRPr sz="3200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71" name="Google Shape;271;p8"/>
          <p:cNvPicPr preferRelativeResize="0"/>
          <p:nvPr/>
        </p:nvPicPr>
        <p:blipFill rotWithShape="1">
          <a:blip r:embed="rId4">
            <a:alphaModFix amt="17000"/>
          </a:blip>
          <a:srcRect b="0" l="0" r="0" t="0"/>
          <a:stretch/>
        </p:blipFill>
        <p:spPr>
          <a:xfrm>
            <a:off x="10985500" y="-3974"/>
            <a:ext cx="1206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Зображення, що містить дорога&#10;&#10;Автоматично згенерований опис" id="276" name="Google Shape;27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234" y="1239057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9"/>
          <p:cNvSpPr txBox="1"/>
          <p:nvPr/>
        </p:nvSpPr>
        <p:spPr>
          <a:xfrm>
            <a:off x="856649" y="1278870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1</a:t>
            </a:r>
            <a:endParaRPr/>
          </a:p>
        </p:txBody>
      </p:sp>
      <p:sp>
        <p:nvSpPr>
          <p:cNvPr id="278" name="Google Shape;278;p9"/>
          <p:cNvSpPr txBox="1"/>
          <p:nvPr/>
        </p:nvSpPr>
        <p:spPr>
          <a:xfrm>
            <a:off x="1572064" y="1278870"/>
            <a:ext cx="93753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Посилення </a:t>
            </a:r>
            <a:r>
              <a:rPr b="1"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незалежності САП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79" name="Google Shape;27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561" y="5619060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9"/>
          <p:cNvSpPr txBox="1"/>
          <p:nvPr/>
        </p:nvSpPr>
        <p:spPr>
          <a:xfrm>
            <a:off x="828820" y="5661179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6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81" name="Google Shape;28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121" y="2637430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82" name="Google Shape;282;p9"/>
          <p:cNvSpPr txBox="1"/>
          <p:nvPr/>
        </p:nvSpPr>
        <p:spPr>
          <a:xfrm>
            <a:off x="840554" y="2626174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3</a:t>
            </a:r>
            <a:endParaRPr/>
          </a:p>
        </p:txBody>
      </p:sp>
      <p:sp>
        <p:nvSpPr>
          <p:cNvPr id="283" name="Google Shape;283;p9"/>
          <p:cNvSpPr/>
          <p:nvPr/>
        </p:nvSpPr>
        <p:spPr>
          <a:xfrm>
            <a:off x="1595054" y="5534428"/>
            <a:ext cx="979381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Ухвалення законопроекту щодо недопустимості </a:t>
            </a:r>
            <a:r>
              <a:rPr b="1"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зловживання процесуальними правами </a:t>
            </a: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учасниками кримінального провадження</a:t>
            </a:r>
            <a:endParaRPr/>
          </a:p>
        </p:txBody>
      </p:sp>
      <p:sp>
        <p:nvSpPr>
          <p:cNvPr id="284" name="Google Shape;284;p9"/>
          <p:cNvSpPr/>
          <p:nvPr/>
        </p:nvSpPr>
        <p:spPr>
          <a:xfrm>
            <a:off x="1571061" y="2656951"/>
            <a:ext cx="95404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Удосконалення інституту </a:t>
            </a:r>
            <a:r>
              <a:rPr b="1"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угод про визнання винуватості</a:t>
            </a:r>
            <a:endParaRPr sz="2400">
              <a:solidFill>
                <a:srgbClr val="17161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descr="Зображення, що містить дорога&#10;&#10;Автоматично згенерований опис" id="285" name="Google Shape;28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8851" y="4631802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9"/>
          <p:cNvSpPr txBox="1"/>
          <p:nvPr/>
        </p:nvSpPr>
        <p:spPr>
          <a:xfrm>
            <a:off x="830510" y="4631802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5</a:t>
            </a:r>
            <a:endParaRPr/>
          </a:p>
        </p:txBody>
      </p:sp>
      <p:sp>
        <p:nvSpPr>
          <p:cNvPr id="287" name="Google Shape;287;p9"/>
          <p:cNvSpPr/>
          <p:nvPr/>
        </p:nvSpPr>
        <p:spPr>
          <a:xfrm>
            <a:off x="1548791" y="4604369"/>
            <a:ext cx="979381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Запровадження </a:t>
            </a:r>
            <a:r>
              <a:rPr b="1"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одноособового судового розгляду </a:t>
            </a: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проваджень/справ у ВАКС</a:t>
            </a:r>
            <a:endParaRPr/>
          </a:p>
        </p:txBody>
      </p:sp>
      <p:sp>
        <p:nvSpPr>
          <p:cNvPr id="288" name="Google Shape;288;p9"/>
          <p:cNvSpPr/>
          <p:nvPr/>
        </p:nvSpPr>
        <p:spPr>
          <a:xfrm>
            <a:off x="598851" y="549294"/>
            <a:ext cx="4519249" cy="549972"/>
          </a:xfrm>
          <a:prstGeom prst="roundRect">
            <a:avLst>
              <a:gd fmla="val 16667" name="adj"/>
            </a:avLst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ОСНОВНІ ВИКЛИКИ</a:t>
            </a:r>
            <a:endParaRPr/>
          </a:p>
        </p:txBody>
      </p:sp>
      <p:sp>
        <p:nvSpPr>
          <p:cNvPr id="289" name="Google Shape;289;p9"/>
          <p:cNvSpPr/>
          <p:nvPr/>
        </p:nvSpPr>
        <p:spPr>
          <a:xfrm>
            <a:off x="5118100" y="531892"/>
            <a:ext cx="461586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rgbClr val="002060"/>
                </a:solidFill>
                <a:latin typeface="Raleway"/>
                <a:ea typeface="Raleway"/>
                <a:cs typeface="Raleway"/>
                <a:sym typeface="Raleway"/>
              </a:rPr>
              <a:t>НА НАСТУПНИЙ РІК</a:t>
            </a:r>
            <a:endParaRPr sz="3200">
              <a:solidFill>
                <a:srgbClr val="00206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290" name="Google Shape;290;p9"/>
          <p:cNvPicPr preferRelativeResize="0"/>
          <p:nvPr/>
        </p:nvPicPr>
        <p:blipFill rotWithShape="1">
          <a:blip r:embed="rId4">
            <a:alphaModFix amt="17000"/>
          </a:blip>
          <a:srcRect b="0" l="0" r="0" t="0"/>
          <a:stretch/>
        </p:blipFill>
        <p:spPr>
          <a:xfrm>
            <a:off x="10985500" y="-3974"/>
            <a:ext cx="12065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Зображення, що містить дорога&#10;&#10;Автоматично згенерований опис" id="291" name="Google Shape;291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365" y="3599529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9"/>
          <p:cNvSpPr txBox="1"/>
          <p:nvPr/>
        </p:nvSpPr>
        <p:spPr>
          <a:xfrm>
            <a:off x="828820" y="3588273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4</a:t>
            </a:r>
            <a:endParaRPr/>
          </a:p>
        </p:txBody>
      </p:sp>
      <p:sp>
        <p:nvSpPr>
          <p:cNvPr id="293" name="Google Shape;293;p9"/>
          <p:cNvSpPr/>
          <p:nvPr/>
        </p:nvSpPr>
        <p:spPr>
          <a:xfrm>
            <a:off x="1595054" y="3360990"/>
            <a:ext cx="979381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Віднесення розгляду справ про адміністративні правопорушення пов'язані з корупцією щодо </a:t>
            </a:r>
            <a:r>
              <a:rPr b="1"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ТОП-посадовців до підсудності ВАКС</a:t>
            </a:r>
            <a:endParaRPr/>
          </a:p>
        </p:txBody>
      </p:sp>
      <p:pic>
        <p:nvPicPr>
          <p:cNvPr descr="Зображення, що містить дорога&#10;&#10;Автоматично згенерований опис" id="294" name="Google Shape;29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234" y="1924860"/>
            <a:ext cx="766234" cy="60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9"/>
          <p:cNvSpPr txBox="1"/>
          <p:nvPr/>
        </p:nvSpPr>
        <p:spPr>
          <a:xfrm>
            <a:off x="854102" y="1925640"/>
            <a:ext cx="16063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2</a:t>
            </a:r>
            <a:endParaRPr/>
          </a:p>
        </p:txBody>
      </p:sp>
      <p:sp>
        <p:nvSpPr>
          <p:cNvPr id="296" name="Google Shape;296;p9"/>
          <p:cNvSpPr txBox="1"/>
          <p:nvPr/>
        </p:nvSpPr>
        <p:spPr>
          <a:xfrm>
            <a:off x="1572064" y="1969714"/>
            <a:ext cx="93753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Збільшення </a:t>
            </a:r>
            <a:r>
              <a:rPr b="1" lang="uk-UA" sz="2400">
                <a:solidFill>
                  <a:srgbClr val="171616"/>
                </a:solidFill>
                <a:latin typeface="Raleway"/>
                <a:ea typeface="Raleway"/>
                <a:cs typeface="Raleway"/>
                <a:sym typeface="Raleway"/>
              </a:rPr>
              <a:t>штатної чисельності НАБУ та ВАКС 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2023-06-28T12:12:59Z</dcterms:created>
  <dc:creator>Anti-corruption Policy Department</dc:creator>
</cp:coreProperties>
</file>